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0" r:id="rId4"/>
    <p:sldId id="262" r:id="rId5"/>
    <p:sldId id="261" r:id="rId6"/>
    <p:sldId id="266" r:id="rId7"/>
    <p:sldId id="263" r:id="rId8"/>
    <p:sldId id="265" r:id="rId9"/>
    <p:sldId id="268" r:id="rId10"/>
    <p:sldId id="27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2" r:id="rId27"/>
    <p:sldId id="286" r:id="rId28"/>
    <p:sldId id="287" r:id="rId29"/>
    <p:sldId id="288" r:id="rId30"/>
    <p:sldId id="289" r:id="rId31"/>
    <p:sldId id="259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Adam Crymble (@</a:t>
            </a:r>
            <a:r>
              <a:rPr lang="en-US" dirty="0" err="1" smtClean="0"/>
              <a:t>adam_crymble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0FE-BB7A-5041-8201-44A78F7A4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078C-0AEE-B847-B780-B3923262E187}" type="datetimeFigureOut">
              <a:rPr lang="en-US" smtClean="0"/>
              <a:t>19/09/16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Adam Crymble (@</a:t>
            </a:r>
            <a:r>
              <a:rPr lang="en-US" dirty="0" err="1" smtClean="0"/>
              <a:t>adam_crymble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F0FE-BB7A-5041-8201-44A78F7A45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525" y="1739512"/>
            <a:ext cx="6400800" cy="1752600"/>
          </a:xfrm>
        </p:spPr>
        <p:txBody>
          <a:bodyPr/>
          <a:lstStyle/>
          <a:p>
            <a:r>
              <a:rPr lang="en-US" dirty="0" smtClean="0"/>
              <a:t>Adam Crymble</a:t>
            </a:r>
          </a:p>
          <a:p>
            <a:r>
              <a:rPr lang="en-US" sz="1800" dirty="0" smtClean="0"/>
              <a:t>Digital History Research Centre</a:t>
            </a:r>
          </a:p>
          <a:p>
            <a:r>
              <a:rPr lang="en-US" sz="1800" dirty="0" smtClean="0"/>
              <a:t>University of Hertfordshire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Digital in the Undergraduate History Curriculum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9985" y="3933393"/>
            <a:ext cx="8229600" cy="292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Year: 			finding the tough stuff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Year: 		stop quoting!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Year: 			adding 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Weather</a:t>
            </a:r>
            <a:endParaRPr lang="en-US" dirty="0"/>
          </a:p>
        </p:txBody>
      </p:sp>
      <p:pic>
        <p:nvPicPr>
          <p:cNvPr id="4" name="Picture 3" descr="1786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203" y="1572240"/>
            <a:ext cx="6051211" cy="3662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000461" y="5356826"/>
            <a:ext cx="533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Weather Table London, </a:t>
            </a:r>
            <a:r>
              <a:rPr lang="en-US" i="1" dirty="0" smtClean="0"/>
              <a:t>Gentleman’s Magazine </a:t>
            </a:r>
            <a:r>
              <a:rPr lang="en-US" dirty="0" smtClean="0"/>
              <a:t>(1786)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Making Data</a:t>
            </a:r>
            <a:endParaRPr lang="en-US" dirty="0"/>
          </a:p>
        </p:txBody>
      </p:sp>
      <p:pic>
        <p:nvPicPr>
          <p:cNvPr id="4" name="Picture 3" descr="photo-800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0" y="1417638"/>
            <a:ext cx="3393190" cy="2544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26439" y="3962531"/>
            <a:ext cx="200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Ryan Cordell’s Class</a:t>
            </a:r>
            <a:endParaRPr lang="en-US" dirty="0"/>
          </a:p>
        </p:txBody>
      </p:sp>
      <p:pic>
        <p:nvPicPr>
          <p:cNvPr id="7" name="Picture 6" descr="1786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214" y="1417638"/>
            <a:ext cx="5067170" cy="3066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1591" y="4484392"/>
            <a:ext cx="533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Weather Table London, </a:t>
            </a:r>
            <a:r>
              <a:rPr lang="en-US" i="1" dirty="0" smtClean="0"/>
              <a:t>Gentleman’s Magazine </a:t>
            </a:r>
            <a:r>
              <a:rPr lang="en-US" dirty="0" smtClean="0"/>
              <a:t>(1786)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440" y="4997257"/>
            <a:ext cx="58144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3 years of transcriptions each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16/17 students completed their share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182,630 points of data in 3 hours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Data for every day from 1786-1836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Results made available to whole class for assignment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Interpreting Data</a:t>
            </a:r>
            <a:endParaRPr lang="en-US" dirty="0"/>
          </a:p>
        </p:txBody>
      </p:sp>
      <p:pic>
        <p:nvPicPr>
          <p:cNvPr id="4" name="Picture 3" descr="/Users/chrissmith/Desktop/Screen Shot 2016-03-04 at 12.01.4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229600" cy="3544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Up Arrow 4"/>
          <p:cNvSpPr/>
          <p:nvPr/>
        </p:nvSpPr>
        <p:spPr>
          <a:xfrm rot="8422511">
            <a:off x="1402138" y="870626"/>
            <a:ext cx="203249" cy="18322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196449">
            <a:off x="5562928" y="3461680"/>
            <a:ext cx="262820" cy="18322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20532715">
            <a:off x="2020990" y="3888421"/>
            <a:ext cx="243772" cy="18322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46947" y="5806419"/>
            <a:ext cx="61793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Are these interesting? Finding Extreme Weather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Also for snow, rain, wind, etc.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Linking Data</a:t>
            </a:r>
            <a:endParaRPr lang="en-US" dirty="0"/>
          </a:p>
        </p:txBody>
      </p:sp>
      <p:pic>
        <p:nvPicPr>
          <p:cNvPr id="4" name="Picture 3" descr="Screen Shot 2016-05-04 at 09.10.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0" y="1878631"/>
            <a:ext cx="2667000" cy="372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/Users/chrissmith/Desktop/Screen Shot 2016-03-04 at 12.01.4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8631"/>
            <a:ext cx="3999416" cy="18695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4030071"/>
            <a:ext cx="4822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Compare bad/good weather to pauper admissions to the workhouse.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Is there a correlation?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5826678">
            <a:off x="4989994" y="2293199"/>
            <a:ext cx="857535" cy="18322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22449" y="5890884"/>
            <a:ext cx="301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‘Pauper Lives’ data, by Jeremy </a:t>
            </a:r>
            <a:r>
              <a:rPr lang="en-US" dirty="0" err="1" smtClean="0"/>
              <a:t>Boulton</a:t>
            </a:r>
            <a:r>
              <a:rPr lang="en-US" dirty="0" smtClean="0"/>
              <a:t> and Leonard Schwarz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Writing Results</a:t>
            </a:r>
            <a:endParaRPr lang="en-US" dirty="0"/>
          </a:p>
        </p:txBody>
      </p:sp>
      <p:pic>
        <p:nvPicPr>
          <p:cNvPr id="4" name="Picture 3" descr="Screen Shot 2016-05-04 at 09.10.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636" y="1719789"/>
            <a:ext cx="1704327" cy="2377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/Users/chrissmith/Desktop/Screen Shot 2016-03-04 at 12.01.4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425" y="2131549"/>
            <a:ext cx="3072063" cy="1077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1786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6" y="1801994"/>
            <a:ext cx="2869818" cy="1736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617580" y="4392295"/>
            <a:ext cx="5631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Conclusion: Paupers enter the workhouse in greater numbers on the days immediately following a few days of poor weather. During the poor weather itself, they tend to wait it out. (no one knew that before).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to transcribe</a:t>
            </a:r>
          </a:p>
          <a:p>
            <a:r>
              <a:rPr lang="en-US" dirty="0" smtClean="0"/>
              <a:t>Something to link to (</a:t>
            </a:r>
            <a:r>
              <a:rPr lang="en-US" dirty="0" err="1" smtClean="0"/>
              <a:t>csv</a:t>
            </a:r>
            <a:r>
              <a:rPr lang="en-US" dirty="0" smtClean="0"/>
              <a:t> dataset)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used: </a:t>
            </a:r>
            <a:r>
              <a:rPr lang="en-US" i="1" dirty="0" smtClean="0"/>
              <a:t>Gentleman’s Magazine </a:t>
            </a:r>
            <a:r>
              <a:rPr lang="en-US" dirty="0" smtClean="0"/>
              <a:t>(digitised by Google), ‘Pauper Lives’ data by Jeremy </a:t>
            </a:r>
            <a:r>
              <a:rPr lang="en-US" dirty="0" err="1" smtClean="0"/>
              <a:t>Boulton</a:t>
            </a:r>
            <a:r>
              <a:rPr lang="en-US" dirty="0" smtClean="0"/>
              <a:t> and Leonard Schwarz.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Understanding of ‘analysing’ rather than ‘quoting’</a:t>
            </a:r>
          </a:p>
          <a:p>
            <a:r>
              <a:rPr lang="en-US" dirty="0" smtClean="0"/>
              <a:t>Teamwork skills</a:t>
            </a:r>
          </a:p>
          <a:p>
            <a:r>
              <a:rPr lang="en-US" dirty="0" smtClean="0"/>
              <a:t>Basic numeracy skills</a:t>
            </a:r>
          </a:p>
          <a:p>
            <a:endParaRPr lang="en-US" dirty="0" smtClean="0"/>
          </a:p>
          <a:p>
            <a:r>
              <a:rPr lang="en-US" dirty="0" smtClean="0"/>
              <a:t>New findings about paupers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endParaRPr lang="en-US" dirty="0" smtClean="0"/>
          </a:p>
          <a:p>
            <a:r>
              <a:rPr lang="en-US" b="1" dirty="0" smtClean="0"/>
              <a:t>Challenge</a:t>
            </a:r>
            <a:r>
              <a:rPr lang="en-US" dirty="0" smtClean="0"/>
              <a:t>: There was </a:t>
            </a:r>
            <a:r>
              <a:rPr lang="en-US" u="sng" dirty="0" smtClean="0"/>
              <a:t>no backup plan </a:t>
            </a:r>
            <a:r>
              <a:rPr lang="en-US" dirty="0" smtClean="0"/>
              <a:t>if the students refused to transcribe.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Maps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86" t="38719" r="30036" b="7192"/>
          <a:stretch>
            <a:fillRect/>
          </a:stretch>
        </p:blipFill>
        <p:spPr>
          <a:xfrm>
            <a:off x="2610159" y="1809077"/>
            <a:ext cx="4093882" cy="400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Getting Data to Map</a:t>
            </a:r>
            <a:endParaRPr lang="en-US" dirty="0"/>
          </a:p>
        </p:txBody>
      </p:sp>
      <p:pic>
        <p:nvPicPr>
          <p:cNvPr id="4" name="Content Placeholder 3" descr="Screen Shot 2016-05-04 at 09.26.3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981" r="-3981"/>
          <a:stretch>
            <a:fillRect/>
          </a:stretch>
        </p:blipFill>
        <p:spPr>
          <a:xfrm>
            <a:off x="1432408" y="1281555"/>
            <a:ext cx="6166199" cy="3391172"/>
          </a:xfrm>
        </p:spPr>
      </p:pic>
      <p:sp>
        <p:nvSpPr>
          <p:cNvPr id="5" name="TextBox 4"/>
          <p:cNvSpPr txBox="1"/>
          <p:nvPr/>
        </p:nvSpPr>
        <p:spPr>
          <a:xfrm>
            <a:off x="1823649" y="4824490"/>
            <a:ext cx="407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Alumni </a:t>
            </a:r>
            <a:r>
              <a:rPr lang="en-US" dirty="0" err="1" smtClean="0"/>
              <a:t>Oxonienses</a:t>
            </a:r>
            <a:r>
              <a:rPr lang="en-US" dirty="0" smtClean="0"/>
              <a:t>, </a:t>
            </a:r>
            <a:r>
              <a:rPr lang="en-US" i="1" dirty="0" smtClean="0"/>
              <a:t>British History Online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70086" y="5431962"/>
            <a:ext cx="735329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Mini-biographies of 60,000 Oxford students, 1500-1714.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Contains place of origin in most instances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But impossible to ‘see’ distribution in textual form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Reformat</a:t>
            </a:r>
            <a:endParaRPr lang="en-US" dirty="0"/>
          </a:p>
        </p:txBody>
      </p:sp>
      <p:pic>
        <p:nvPicPr>
          <p:cNvPr id="6" name="Picture 5" descr="Screen Shot 2016-05-04 at 09.32.5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947725"/>
            <a:ext cx="7999896" cy="169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57201" y="4352234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Done by me beforehand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Taken out of the website, and into a spreadsheet so it can be manipulated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Extracted structured information (which college they attended, when, etc).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Year: Find the Tough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118"/>
            <a:ext cx="8229600" cy="4124045"/>
          </a:xfrm>
        </p:spPr>
        <p:txBody>
          <a:bodyPr/>
          <a:lstStyle/>
          <a:p>
            <a:r>
              <a:rPr lang="en-US" dirty="0" smtClean="0"/>
              <a:t>Britain and Africa, </a:t>
            </a:r>
            <a:r>
              <a:rPr lang="en-US" dirty="0" err="1" smtClean="0"/>
              <a:t>c</a:t>
            </a:r>
            <a:r>
              <a:rPr lang="en-US" dirty="0" smtClean="0"/>
              <a:t>. 1750-2000</a:t>
            </a:r>
          </a:p>
          <a:p>
            <a:r>
              <a:rPr lang="en-US" dirty="0" smtClean="0"/>
              <a:t>80 students</a:t>
            </a:r>
          </a:p>
          <a:p>
            <a:r>
              <a:rPr lang="en-US" dirty="0" smtClean="0"/>
              <a:t>Do not know a pre-Internet world</a:t>
            </a:r>
          </a:p>
          <a:p>
            <a:r>
              <a:rPr lang="en-US" dirty="0" smtClean="0"/>
              <a:t>Assume the search box knows</a:t>
            </a:r>
          </a:p>
          <a:p>
            <a:r>
              <a:rPr lang="en-US" dirty="0" smtClean="0"/>
              <a:t>Looking for the answer, not an understanding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Extracting Keywords</a:t>
            </a:r>
            <a:endParaRPr lang="en-US" dirty="0"/>
          </a:p>
        </p:txBody>
      </p:sp>
      <p:pic>
        <p:nvPicPr>
          <p:cNvPr id="4" name="Picture 3" descr="Screen Shot 2016-05-04 at 09.35.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8552"/>
            <a:ext cx="2540000" cy="402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18514" y="1724077"/>
            <a:ext cx="483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Students use ‘Python’ programming language to extract all county names from entries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Students create distinct ‘datasets’ of 3 sets of students (from different colleges, same college from different years, etc)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Mapping Results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79" y="1634436"/>
            <a:ext cx="3498326" cy="2913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4" y="1634436"/>
            <a:ext cx="3288748" cy="2913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623392" y="5654261"/>
            <a:ext cx="6174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 of students who attended Lincoln College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74957" y="4748696"/>
            <a:ext cx="95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1649-59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4500" y="4748696"/>
            <a:ext cx="95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1660-75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Writing Results</a:t>
            </a:r>
            <a:endParaRPr lang="en-US" dirty="0"/>
          </a:p>
        </p:txBody>
      </p:sp>
      <p:pic>
        <p:nvPicPr>
          <p:cNvPr id="4" name="Content Placeholder 3" descr="Screen Shot 2016-05-04 at 09.26.38.png"/>
          <p:cNvPicPr>
            <a:picLocks noChangeAspect="1"/>
          </p:cNvPicPr>
          <p:nvPr/>
        </p:nvPicPr>
        <p:blipFill>
          <a:blip r:embed="rId2"/>
          <a:srcRect l="-3981" r="-3981"/>
          <a:stretch>
            <a:fillRect/>
          </a:stretch>
        </p:blipFill>
        <p:spPr>
          <a:xfrm>
            <a:off x="457200" y="1417638"/>
            <a:ext cx="3054656" cy="1679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 Shot 2016-05-04 at 09.32.5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629" y="1645478"/>
            <a:ext cx="5104049" cy="1082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Screen Shot 2016-05-04 at 09.35.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42" y="3804364"/>
            <a:ext cx="1485514" cy="2354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393" y="3620535"/>
            <a:ext cx="1592925" cy="134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22" y="5222080"/>
            <a:ext cx="1497496" cy="13477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862978" y="3850579"/>
            <a:ext cx="38238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Conclusions: Oxford’s position as a royalist stronghold during the Civil War had a significant impact on the origin of students attending certain colleges.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5400000">
            <a:off x="2650697" y="4445574"/>
            <a:ext cx="129389" cy="916112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5400000">
            <a:off x="3550766" y="1123500"/>
            <a:ext cx="161477" cy="18322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3632803">
            <a:off x="3213819" y="2111860"/>
            <a:ext cx="194698" cy="2450341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Well-transcribed data with a spatial element</a:t>
            </a:r>
          </a:p>
          <a:p>
            <a:r>
              <a:rPr lang="en-US" dirty="0" smtClean="0"/>
              <a:t>Mapping software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used: </a:t>
            </a:r>
            <a:r>
              <a:rPr lang="en-US" i="1" dirty="0" smtClean="0"/>
              <a:t>Alumni </a:t>
            </a:r>
            <a:r>
              <a:rPr lang="en-US" i="1" dirty="0" err="1" smtClean="0"/>
              <a:t>Oxonienses</a:t>
            </a:r>
            <a:r>
              <a:rPr lang="en-US" i="1" dirty="0" smtClean="0"/>
              <a:t> </a:t>
            </a:r>
            <a:r>
              <a:rPr lang="en-US" dirty="0" smtClean="0"/>
              <a:t>(digitised by British History Online), </a:t>
            </a:r>
            <a:r>
              <a:rPr lang="en-US" i="1" dirty="0" smtClean="0"/>
              <a:t>Google Fusion Tables</a:t>
            </a:r>
            <a:r>
              <a:rPr lang="en-US" dirty="0" smtClean="0"/>
              <a:t>, Python.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of Spatial Analysis</a:t>
            </a:r>
          </a:p>
          <a:p>
            <a:r>
              <a:rPr lang="en-US" dirty="0" smtClean="0"/>
              <a:t>Visual interpretation skills</a:t>
            </a:r>
          </a:p>
          <a:p>
            <a:r>
              <a:rPr lang="en-US" dirty="0" smtClean="0"/>
              <a:t>Exploratory approach to data</a:t>
            </a:r>
          </a:p>
          <a:p>
            <a:endParaRPr lang="en-US" dirty="0" smtClean="0"/>
          </a:p>
          <a:p>
            <a:r>
              <a:rPr lang="en-US" dirty="0" smtClean="0"/>
              <a:t>New findings about 16</a:t>
            </a:r>
            <a:r>
              <a:rPr lang="en-US" baseline="30000" dirty="0" smtClean="0"/>
              <a:t>th</a:t>
            </a:r>
            <a:r>
              <a:rPr lang="en-US" dirty="0" smtClean="0"/>
              <a:t> century students</a:t>
            </a:r>
          </a:p>
          <a:p>
            <a:endParaRPr lang="en-US" dirty="0" smtClean="0"/>
          </a:p>
          <a:p>
            <a:r>
              <a:rPr lang="en-US" b="1" dirty="0" smtClean="0"/>
              <a:t>Challenge</a:t>
            </a:r>
            <a:r>
              <a:rPr lang="en-US" dirty="0" smtClean="0"/>
              <a:t>: This only works with openly downloadable text. Not page scans.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Year: Adding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118"/>
            <a:ext cx="8229600" cy="4124045"/>
          </a:xfrm>
        </p:spPr>
        <p:txBody>
          <a:bodyPr/>
          <a:lstStyle/>
          <a:p>
            <a:r>
              <a:rPr lang="en-US" dirty="0" smtClean="0"/>
              <a:t>8 students</a:t>
            </a:r>
          </a:p>
          <a:p>
            <a:r>
              <a:rPr lang="en-US" dirty="0" smtClean="0"/>
              <a:t>Focus in digital archive building</a:t>
            </a:r>
          </a:p>
          <a:p>
            <a:r>
              <a:rPr lang="en-US" dirty="0" smtClean="0"/>
              <a:t>Think about the needs of users</a:t>
            </a:r>
          </a:p>
          <a:p>
            <a:r>
              <a:rPr lang="en-US" dirty="0" smtClean="0"/>
              <a:t>Think about what a digital environment can add to history</a:t>
            </a:r>
          </a:p>
          <a:p>
            <a:endParaRPr lang="en-US" dirty="0" smtClean="0"/>
          </a:p>
          <a:p>
            <a:r>
              <a:rPr lang="en-US" b="1" dirty="0" smtClean="0"/>
              <a:t>Problem: Students are users, not creators.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Something to work with</a:t>
            </a:r>
            <a:endParaRPr lang="en-US" dirty="0"/>
          </a:p>
        </p:txBody>
      </p:sp>
      <p:pic>
        <p:nvPicPr>
          <p:cNvPr id="4" name="Picture 3" descr="Screen Shot 2016-05-04 at 10.18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869708" cy="2934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65450" y="4430805"/>
            <a:ext cx="146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WO116 - TNA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001" y="5137121"/>
            <a:ext cx="7404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Examinations of British soldiers at the Chelsea Hospital, 19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century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Ledgers photographed and </a:t>
            </a:r>
            <a:r>
              <a:rPr lang="en-US" sz="2000" dirty="0" err="1" smtClean="0">
                <a:solidFill>
                  <a:srgbClr val="FF0000"/>
                </a:solidFill>
              </a:rPr>
              <a:t>PDF’d</a:t>
            </a:r>
            <a:r>
              <a:rPr lang="en-US" sz="2000" dirty="0" smtClean="0">
                <a:solidFill>
                  <a:srgbClr val="FF0000"/>
                </a:solidFill>
              </a:rPr>
              <a:t> by the National Archives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Poorly transcribed in India (by people I hired)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Students challenged to ‘Add value’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348" y="1568174"/>
            <a:ext cx="7641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Top student added 16 additional columns of information to each entry: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6044" y="2199258"/>
            <a:ext cx="72378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Corrected transcriptions 				(quality control)</a:t>
            </a:r>
          </a:p>
          <a:p>
            <a:r>
              <a:rPr lang="en-US" sz="2000" dirty="0" smtClean="0"/>
              <a:t>Body part affected by injury			(limited vocabulary tagging)</a:t>
            </a:r>
          </a:p>
          <a:p>
            <a:r>
              <a:rPr lang="en-US" sz="2000" dirty="0" smtClean="0"/>
              <a:t>Geo-coordinates of parish of origin	 	(calculated value)</a:t>
            </a:r>
          </a:p>
          <a:p>
            <a:r>
              <a:rPr lang="en-US" sz="2000" dirty="0" smtClean="0"/>
              <a:t>Occupational definition 				(linked data)</a:t>
            </a:r>
          </a:p>
          <a:p>
            <a:endParaRPr lang="en-US" sz="2000" dirty="0"/>
          </a:p>
        </p:txBody>
      </p:sp>
      <p:pic>
        <p:nvPicPr>
          <p:cNvPr id="8" name="Picture 7" descr="Screen Shot 2016-05-04 at 10.29.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3787106"/>
            <a:ext cx="4883214" cy="28738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8716" y="3931425"/>
            <a:ext cx="29180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Emphasis on reusability, quality control, sustainability, audience needs. Facilitating new research.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messily transcribed that we have the right to alter and share</a:t>
            </a:r>
          </a:p>
          <a:p>
            <a:r>
              <a:rPr lang="en-US" dirty="0" smtClean="0"/>
              <a:t>Patience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used: </a:t>
            </a:r>
            <a:r>
              <a:rPr lang="en-US" i="1" dirty="0" smtClean="0"/>
              <a:t>Chelsea Pensioner Admission Books </a:t>
            </a:r>
            <a:r>
              <a:rPr lang="en-US" dirty="0" smtClean="0"/>
              <a:t>(WO116, TNA).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Understanding of standards and good practice</a:t>
            </a:r>
          </a:p>
          <a:p>
            <a:r>
              <a:rPr lang="en-US" dirty="0" smtClean="0"/>
              <a:t>Thinking about audience needs</a:t>
            </a:r>
          </a:p>
          <a:p>
            <a:r>
              <a:rPr lang="en-US" dirty="0" smtClean="0"/>
              <a:t>Understanding of linking data</a:t>
            </a:r>
          </a:p>
          <a:p>
            <a:endParaRPr lang="en-US" dirty="0" smtClean="0"/>
          </a:p>
          <a:p>
            <a:r>
              <a:rPr lang="en-US" dirty="0" smtClean="0"/>
              <a:t>Publishable quality datasets that could facilitate new knowledge in a number of fields</a:t>
            </a:r>
          </a:p>
          <a:p>
            <a:endParaRPr lang="en-US" dirty="0" smtClean="0"/>
          </a:p>
          <a:p>
            <a:r>
              <a:rPr lang="en-US" b="1" dirty="0" smtClean="0"/>
              <a:t>Challenge</a:t>
            </a:r>
            <a:r>
              <a:rPr lang="en-US" dirty="0" smtClean="0"/>
              <a:t>: Need data with an appropriate license for repurposing and re-sharing outputs.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Keyword over-dependence</a:t>
            </a:r>
            <a:endParaRPr lang="en-US" dirty="0"/>
          </a:p>
        </p:txBody>
      </p:sp>
      <p:pic>
        <p:nvPicPr>
          <p:cNvPr id="4" name="Content Placeholder 3" descr="Screen Shot 2016-05-04 at 07.44.0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885" r="-288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onut 4"/>
          <p:cNvSpPr/>
          <p:nvPr/>
        </p:nvSpPr>
        <p:spPr>
          <a:xfrm>
            <a:off x="1786210" y="3345114"/>
            <a:ext cx="1238989" cy="1631259"/>
          </a:xfrm>
          <a:prstGeom prst="donut">
            <a:avLst>
              <a:gd name="adj" fmla="val 415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3507997" y="4674498"/>
            <a:ext cx="1238989" cy="1631259"/>
          </a:xfrm>
          <a:prstGeom prst="donut">
            <a:avLst>
              <a:gd name="adj" fmla="val 415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Curriculum</a:t>
            </a:r>
            <a:endParaRPr lang="en-US" dirty="0"/>
          </a:p>
        </p:txBody>
      </p:sp>
      <p:pic>
        <p:nvPicPr>
          <p:cNvPr id="4" name="Picture 3" descr="Screen Shot 2016-05-04 at 10.29.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55843"/>
            <a:ext cx="3357600" cy="197597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99" y="2542885"/>
            <a:ext cx="1325370" cy="1170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/Users/chrissmith/Desktop/Screen Shot 2016-03-04 at 12.01.4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06" y="2542885"/>
            <a:ext cx="2488518" cy="1170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Content Placeholder 3" descr="Screen Shot 2016-05-04 at 07.58.29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619" r="-9619" b="52718"/>
          <a:stretch>
            <a:fillRect/>
          </a:stretch>
        </p:blipFill>
        <p:spPr>
          <a:xfrm>
            <a:off x="0" y="1417638"/>
            <a:ext cx="3577153" cy="930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48387" y="1545702"/>
            <a:ext cx="4262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>
                <a:solidFill>
                  <a:schemeClr val="accent6"/>
                </a:solidFill>
              </a:rPr>
              <a:t>First Year:</a:t>
            </a:r>
            <a:r>
              <a:rPr lang="en-US" sz="2400" dirty="0" smtClean="0">
                <a:solidFill>
                  <a:schemeClr val="accent6"/>
                </a:solidFill>
              </a:rPr>
              <a:t> finding </a:t>
            </a:r>
            <a:r>
              <a:rPr lang="en-US" sz="2400" dirty="0">
                <a:solidFill>
                  <a:schemeClr val="accent6"/>
                </a:solidFill>
              </a:rPr>
              <a:t>the tough stuff</a:t>
            </a:r>
          </a:p>
          <a:p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853559" y="2860057"/>
            <a:ext cx="3524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5"/>
                </a:solidFill>
              </a:rPr>
              <a:t>Second Year:</a:t>
            </a:r>
            <a:r>
              <a:rPr lang="en-US" sz="2400" dirty="0" smtClean="0">
                <a:solidFill>
                  <a:schemeClr val="accent5"/>
                </a:solidFill>
              </a:rPr>
              <a:t> stop </a:t>
            </a:r>
            <a:r>
              <a:rPr lang="en-US" sz="2400" dirty="0">
                <a:solidFill>
                  <a:schemeClr val="accent5"/>
                </a:solidFill>
              </a:rPr>
              <a:t>quoting!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92308" y="4745026"/>
            <a:ext cx="3174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4"/>
                </a:solidFill>
              </a:rPr>
              <a:t>Third Year:</a:t>
            </a:r>
            <a:r>
              <a:rPr lang="en-US" sz="2400" dirty="0" smtClean="0">
                <a:solidFill>
                  <a:schemeClr val="accent4"/>
                </a:solidFill>
              </a:rPr>
              <a:t> adding </a:t>
            </a:r>
            <a:r>
              <a:rPr lang="en-US" sz="2400" dirty="0">
                <a:solidFill>
                  <a:schemeClr val="accent4"/>
                </a:solidFill>
              </a:rPr>
              <a:t>value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Programming Historian</a:t>
            </a:r>
            <a:endParaRPr lang="en-US" dirty="0"/>
          </a:p>
        </p:txBody>
      </p:sp>
      <p:pic>
        <p:nvPicPr>
          <p:cNvPr id="6" name="Picture 5" descr="Screen Shot 2016-05-04 at 07.16.3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880" y="2001296"/>
            <a:ext cx="3970349" cy="3789640"/>
          </a:xfrm>
          <a:prstGeom prst="rect">
            <a:avLst/>
          </a:prstGeom>
        </p:spPr>
      </p:pic>
      <p:pic>
        <p:nvPicPr>
          <p:cNvPr id="7" name="Picture 6" descr="Screen Shot 2016-05-04 at 07.30.05.png"/>
          <p:cNvPicPr>
            <a:picLocks noChangeAspect="1"/>
          </p:cNvPicPr>
          <p:nvPr/>
        </p:nvPicPr>
        <p:blipFill>
          <a:blip r:embed="rId2"/>
          <a:srcRect t="25131"/>
          <a:stretch>
            <a:fillRect/>
          </a:stretch>
        </p:blipFill>
        <p:spPr>
          <a:xfrm>
            <a:off x="0" y="1775819"/>
            <a:ext cx="4898880" cy="26960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1192" y="4676965"/>
            <a:ext cx="28648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Integrating Resource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Peer Reviewed, Open Access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Open to Submissions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40 Tutorials by 30 Authors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@</a:t>
            </a:r>
            <a:r>
              <a:rPr lang="en-US" dirty="0" err="1" smtClean="0">
                <a:solidFill>
                  <a:srgbClr val="FF0000"/>
                </a:solidFill>
              </a:rPr>
              <a:t>proghist</a:t>
            </a:r>
            <a:r>
              <a:rPr lang="en-US" dirty="0" smtClean="0">
                <a:solidFill>
                  <a:srgbClr val="FF0000"/>
                </a:solidFill>
              </a:rPr>
              <a:t>    ISSN 2397-2068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History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Adam Crymble, University of Hertfordshire</a:t>
            </a:r>
          </a:p>
          <a:p>
            <a:r>
              <a:rPr lang="en-US" dirty="0" smtClean="0"/>
              <a:t>Pieter Francois, University of Hertfordshire</a:t>
            </a:r>
          </a:p>
          <a:p>
            <a:r>
              <a:rPr lang="en-US" dirty="0" smtClean="0"/>
              <a:t>Jane Winters, University of London</a:t>
            </a:r>
          </a:p>
          <a:p>
            <a:r>
              <a:rPr lang="en-US" dirty="0" smtClean="0"/>
              <a:t>James Baker, University of Sussex</a:t>
            </a:r>
          </a:p>
          <a:p>
            <a:r>
              <a:rPr lang="en-US" dirty="0" smtClean="0"/>
              <a:t>Tim Hitchcock, University of Sussex</a:t>
            </a:r>
          </a:p>
          <a:p>
            <a:r>
              <a:rPr lang="en-US" dirty="0" smtClean="0"/>
              <a:t>Sharon Webb, University of Sussex</a:t>
            </a:r>
          </a:p>
          <a:p>
            <a:r>
              <a:rPr lang="en-US" dirty="0" err="1" smtClean="0"/>
              <a:t>Melodee</a:t>
            </a:r>
            <a:r>
              <a:rPr lang="en-US" dirty="0" smtClean="0"/>
              <a:t> </a:t>
            </a:r>
            <a:r>
              <a:rPr lang="en-US" dirty="0" err="1" smtClean="0"/>
              <a:t>Beals</a:t>
            </a:r>
            <a:r>
              <a:rPr lang="en-US" dirty="0" smtClean="0"/>
              <a:t>, </a:t>
            </a:r>
            <a:r>
              <a:rPr lang="en-US" dirty="0" err="1" smtClean="0"/>
              <a:t>Loughborough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Justin Colson, University of Essex</a:t>
            </a:r>
          </a:p>
          <a:p>
            <a:r>
              <a:rPr lang="en-US" dirty="0" smtClean="0"/>
              <a:t>James Freeman, University of Bristol</a:t>
            </a:r>
          </a:p>
          <a:p>
            <a:r>
              <a:rPr lang="en-US" dirty="0" smtClean="0"/>
              <a:t>Leif </a:t>
            </a:r>
            <a:r>
              <a:rPr lang="en-US" dirty="0" err="1" smtClean="0"/>
              <a:t>Isaksen</a:t>
            </a:r>
            <a:r>
              <a:rPr lang="en-US" dirty="0" smtClean="0"/>
              <a:t>, Lancaster University</a:t>
            </a:r>
          </a:p>
          <a:p>
            <a:r>
              <a:rPr lang="en-US" dirty="0" smtClean="0"/>
              <a:t>Ian Gregory, Lancaster University</a:t>
            </a:r>
          </a:p>
          <a:p>
            <a:r>
              <a:rPr lang="en-US" dirty="0" smtClean="0"/>
              <a:t>Bob Nicholson, Edge Hill University</a:t>
            </a:r>
          </a:p>
          <a:p>
            <a:r>
              <a:rPr lang="en-US" dirty="0" smtClean="0"/>
              <a:t>Alexander von Lunen, University of </a:t>
            </a:r>
            <a:r>
              <a:rPr lang="en-US" dirty="0" err="1" smtClean="0"/>
              <a:t>Huddersfield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Experience in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. London</a:t>
            </a:r>
            <a:endParaRPr lang="en-US" dirty="0"/>
          </a:p>
        </p:txBody>
      </p:sp>
      <p:pic>
        <p:nvPicPr>
          <p:cNvPr id="4" name="Content Placeholder 3" descr="Screen Shot 2016-05-04 at 07.59.20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57" r="-657"/>
          <a:stretch>
            <a:fillRect/>
          </a:stretch>
        </p:blipFill>
        <p:spPr>
          <a:xfrm>
            <a:off x="1293906" y="1327992"/>
            <a:ext cx="6475506" cy="3561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34139" y="5199529"/>
            <a:ext cx="69327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Intended Learning Outcome 1</a:t>
            </a:r>
            <a:r>
              <a:rPr lang="en-US" dirty="0" smtClean="0"/>
              <a:t>: awareness that the first thing you find isn’t necessarily representative of what you could find. Beyond lazy search.</a:t>
            </a:r>
          </a:p>
          <a:p>
            <a:endParaRPr lang="en-US" dirty="0" smtClean="0"/>
          </a:p>
          <a:p>
            <a:r>
              <a:rPr lang="en-US" b="1" dirty="0" smtClean="0"/>
              <a:t>Intended Learning Outcome 2</a:t>
            </a:r>
            <a:r>
              <a:rPr lang="en-US" dirty="0" smtClean="0"/>
              <a:t>: Datasets are a </a:t>
            </a:r>
            <a:r>
              <a:rPr lang="en-US" i="1" dirty="0" smtClean="0"/>
              <a:t>thing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50 relevant entries</a:t>
            </a:r>
            <a:endParaRPr lang="en-US" dirty="0"/>
          </a:p>
        </p:txBody>
      </p:sp>
      <p:pic>
        <p:nvPicPr>
          <p:cNvPr id="4" name="Content Placeholder 3" descr="Screen Shot 2016-05-04 at 07.58.29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619" r="-9619"/>
          <a:stretch>
            <a:fillRect/>
          </a:stretch>
        </p:blipFill>
        <p:spPr>
          <a:xfrm>
            <a:off x="457200" y="1568824"/>
            <a:ext cx="7439059" cy="4091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6029352"/>
            <a:ext cx="8435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Needles in Haystacks</a:t>
            </a:r>
            <a:r>
              <a:rPr lang="en-US" sz="2400" dirty="0" smtClean="0">
                <a:solidFill>
                  <a:srgbClr val="FF0000"/>
                </a:solidFill>
              </a:rPr>
              <a:t>: ‘the black dog’, ‘the Black Boy public house’.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1529" y="1568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Keyword searchable digital archive</a:t>
            </a:r>
          </a:p>
          <a:p>
            <a:r>
              <a:rPr lang="en-US" dirty="0" smtClean="0"/>
              <a:t>Reliable transcription</a:t>
            </a:r>
          </a:p>
          <a:p>
            <a:r>
              <a:rPr lang="en-US" dirty="0" smtClean="0"/>
              <a:t>Something tricky to find (‘the black’)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used: </a:t>
            </a:r>
            <a:r>
              <a:rPr lang="en-US" i="1" dirty="0" smtClean="0"/>
              <a:t>Old Bailey Online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understanding of digital archives</a:t>
            </a:r>
          </a:p>
          <a:p>
            <a:r>
              <a:rPr lang="en-US" dirty="0" smtClean="0"/>
              <a:t>Found ‘tough’ entries.</a:t>
            </a:r>
          </a:p>
          <a:p>
            <a:r>
              <a:rPr lang="en-US" dirty="0" smtClean="0"/>
              <a:t>Introduced to ‘dataset’.</a:t>
            </a:r>
          </a:p>
          <a:p>
            <a:endParaRPr lang="en-US" dirty="0" smtClean="0"/>
          </a:p>
          <a:p>
            <a:r>
              <a:rPr lang="en-US" dirty="0" smtClean="0"/>
              <a:t>In many cases translated into better essays</a:t>
            </a:r>
          </a:p>
          <a:p>
            <a:endParaRPr lang="en-US" dirty="0" smtClean="0"/>
          </a:p>
          <a:p>
            <a:r>
              <a:rPr lang="en-US" b="1" dirty="0" smtClean="0"/>
              <a:t>Challenge</a:t>
            </a:r>
            <a:r>
              <a:rPr lang="en-US" dirty="0" smtClean="0"/>
              <a:t>: I had to find all of the answers beforehand. Most of my colleagues couldn’t have done that. Requires programming skills. (Found 517 results; students found 16 I didn’t).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Year: Stop Quoting!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4443" y="4571359"/>
            <a:ext cx="1611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Weather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79483" y="4571359"/>
            <a:ext cx="120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 Maps</a:t>
            </a:r>
            <a:endParaRPr lang="en-US" sz="24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86" t="38719" r="30036" b="7192"/>
          <a:stretch>
            <a:fillRect/>
          </a:stretch>
        </p:blipFill>
        <p:spPr>
          <a:xfrm>
            <a:off x="4840942" y="1356306"/>
            <a:ext cx="3375406" cy="3152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/Users/chrissmith/Desktop/Screen Shot 2016-03-04 at 12.01.4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72"/>
          <a:stretch>
            <a:fillRect/>
          </a:stretch>
        </p:blipFill>
        <p:spPr bwMode="auto">
          <a:xfrm>
            <a:off x="457199" y="1709809"/>
            <a:ext cx="3890683" cy="2420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234140" y="5554870"/>
            <a:ext cx="698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Intended Learning Outcome 1</a:t>
            </a:r>
            <a:r>
              <a:rPr lang="en-US" dirty="0" smtClean="0"/>
              <a:t>: awareness that quotes are not the only way of knowing in history.</a:t>
            </a:r>
          </a:p>
          <a:p>
            <a:endParaRPr lang="en-US" dirty="0" smtClean="0"/>
          </a:p>
          <a:p>
            <a:r>
              <a:rPr lang="en-US" b="1" dirty="0" smtClean="0"/>
              <a:t>Intended Learning Outcome 2</a:t>
            </a:r>
            <a:r>
              <a:rPr lang="en-US" dirty="0" smtClean="0"/>
              <a:t>: You </a:t>
            </a:r>
            <a:r>
              <a:rPr lang="en-US" i="1" dirty="0" smtClean="0"/>
              <a:t>can </a:t>
            </a:r>
            <a:r>
              <a:rPr lang="en-US" dirty="0" smtClean="0"/>
              <a:t>do digital analyses.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Students never before exposed to ‘analysis’ 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177"/>
            <a:ext cx="8229600" cy="4091986"/>
          </a:xfrm>
        </p:spPr>
        <p:txBody>
          <a:bodyPr/>
          <a:lstStyle/>
          <a:p>
            <a:r>
              <a:rPr lang="en-US" dirty="0" smtClean="0"/>
              <a:t>17 students</a:t>
            </a:r>
          </a:p>
          <a:p>
            <a:r>
              <a:rPr lang="en-US" dirty="0" smtClean="0"/>
              <a:t>Digital social science</a:t>
            </a:r>
          </a:p>
          <a:p>
            <a:r>
              <a:rPr lang="en-US" dirty="0" smtClean="0"/>
              <a:t>Working with data</a:t>
            </a:r>
          </a:p>
          <a:p>
            <a:r>
              <a:rPr lang="en-US" dirty="0" smtClean="0"/>
              <a:t>Looking for trends (big picture)</a:t>
            </a:r>
          </a:p>
          <a:p>
            <a:r>
              <a:rPr lang="en-US" dirty="0" smtClean="0"/>
              <a:t>Linking datasets</a:t>
            </a:r>
          </a:p>
          <a:p>
            <a:endParaRPr lang="en-US" dirty="0" smtClean="0"/>
          </a:p>
          <a:p>
            <a:r>
              <a:rPr lang="en-US" dirty="0" smtClean="0"/>
              <a:t>But still </a:t>
            </a:r>
            <a:r>
              <a:rPr lang="en-US" i="1" dirty="0" smtClean="0"/>
              <a:t>doing </a:t>
            </a:r>
            <a:r>
              <a:rPr lang="en-US" dirty="0" smtClean="0"/>
              <a:t>history through essays.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98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Adam Crymble - @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adam_crymble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1251</Words>
  <Application>Microsoft Macintosh PowerPoint</Application>
  <PresentationFormat>On-screen Show (4:3)</PresentationFormat>
  <Paragraphs>209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First Year: Find the Tough Stuff</vt:lpstr>
      <vt:lpstr>Problem: Keyword over-dependence</vt:lpstr>
      <vt:lpstr>Black Experience in 18th c. London</vt:lpstr>
      <vt:lpstr>Find 50 relevant entries</vt:lpstr>
      <vt:lpstr>What we need</vt:lpstr>
      <vt:lpstr>Outcome</vt:lpstr>
      <vt:lpstr>Second Year: Stop Quoting!</vt:lpstr>
      <vt:lpstr>Problem: Students never before exposed to ‘analysis’ in history</vt:lpstr>
      <vt:lpstr>A) Weather</vt:lpstr>
      <vt:lpstr>Step 1: Making Data</vt:lpstr>
      <vt:lpstr>Step 2: Interpreting Data</vt:lpstr>
      <vt:lpstr>Step 3: Linking Data</vt:lpstr>
      <vt:lpstr>Step 4: Writing Results</vt:lpstr>
      <vt:lpstr>What we need</vt:lpstr>
      <vt:lpstr>Outcome</vt:lpstr>
      <vt:lpstr>B) Maps</vt:lpstr>
      <vt:lpstr>1) Getting Data to Map</vt:lpstr>
      <vt:lpstr>2) Reformat</vt:lpstr>
      <vt:lpstr>3) Extracting Keywords</vt:lpstr>
      <vt:lpstr>4) Mapping Results</vt:lpstr>
      <vt:lpstr>5) Writing Results</vt:lpstr>
      <vt:lpstr>What we need</vt:lpstr>
      <vt:lpstr>Outcome</vt:lpstr>
      <vt:lpstr>Third Year: Adding Value</vt:lpstr>
      <vt:lpstr>1) Something to work with</vt:lpstr>
      <vt:lpstr>2) Students challenged to ‘Add value’</vt:lpstr>
      <vt:lpstr>What we need</vt:lpstr>
      <vt:lpstr>Outcome</vt:lpstr>
      <vt:lpstr>The Digital Curriculum</vt:lpstr>
      <vt:lpstr>The Programming Historian</vt:lpstr>
      <vt:lpstr>Digital History in England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Crymble</dc:creator>
  <cp:lastModifiedBy>University of Lincoln</cp:lastModifiedBy>
  <cp:revision>35</cp:revision>
  <dcterms:created xsi:type="dcterms:W3CDTF">2016-05-02T15:32:34Z</dcterms:created>
  <dcterms:modified xsi:type="dcterms:W3CDTF">2016-09-19T11:52:38Z</dcterms:modified>
</cp:coreProperties>
</file>