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256" r:id="rId2"/>
    <p:sldId id="267" r:id="rId3"/>
    <p:sldId id="269" r:id="rId4"/>
    <p:sldId id="271" r:id="rId5"/>
    <p:sldId id="273" r:id="rId6"/>
    <p:sldId id="276" r:id="rId7"/>
    <p:sldId id="277" r:id="rId8"/>
    <p:sldId id="279" r:id="rId9"/>
    <p:sldId id="283" r:id="rId10"/>
    <p:sldId id="284" r:id="rId11"/>
    <p:sldId id="285" r:id="rId12"/>
    <p:sldId id="287" r:id="rId13"/>
    <p:sldId id="299" r:id="rId14"/>
    <p:sldId id="300" r:id="rId15"/>
    <p:sldId id="301" r:id="rId16"/>
    <p:sldId id="302" r:id="rId17"/>
    <p:sldId id="303" r:id="rId18"/>
    <p:sldId id="304" r:id="rId19"/>
    <p:sldId id="305" r:id="rId20"/>
    <p:sldId id="306" r:id="rId21"/>
    <p:sldId id="307" r:id="rId22"/>
    <p:sldId id="259" r:id="rId23"/>
    <p:sldId id="260" r:id="rId24"/>
    <p:sldId id="263" r:id="rId25"/>
    <p:sldId id="308" r:id="rId26"/>
    <p:sldId id="262" r:id="rId27"/>
    <p:sldId id="26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94662" autoAdjust="0"/>
  </p:normalViewPr>
  <p:slideViewPr>
    <p:cSldViewPr snapToGrid="0">
      <p:cViewPr varScale="1">
        <p:scale>
          <a:sx n="77" d="100"/>
          <a:sy n="77" d="100"/>
        </p:scale>
        <p:origin x="-624" y="-1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A1ED7B-9F1B-49EE-864E-53B6C986178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82BBBB5E-AEDB-4633-9614-08DD1761928F}">
      <dgm:prSet phldrT="[Text]" custT="1"/>
      <dgm:spPr/>
      <dgm:t>
        <a:bodyPr/>
        <a:lstStyle/>
        <a:p>
          <a:r>
            <a:rPr lang="en-GB" sz="2400" dirty="0"/>
            <a:t>What are the Learning Outcomes </a:t>
          </a:r>
          <a:r>
            <a:rPr lang="en-GB" sz="2400" dirty="0">
              <a:solidFill>
                <a:schemeClr val="tx1"/>
              </a:solidFill>
            </a:rPr>
            <a:t>(LOs)?</a:t>
          </a:r>
        </a:p>
      </dgm:t>
    </dgm:pt>
    <dgm:pt modelId="{8476E767-DCC5-4105-A79D-CE4BD7F6AF59}" type="parTrans" cxnId="{B529B06B-5BF4-4C89-9CCD-616C8D865801}">
      <dgm:prSet/>
      <dgm:spPr/>
      <dgm:t>
        <a:bodyPr/>
        <a:lstStyle/>
        <a:p>
          <a:endParaRPr lang="en-GB"/>
        </a:p>
      </dgm:t>
    </dgm:pt>
    <dgm:pt modelId="{333BBCAB-A780-44A8-9552-C88EEB67F684}" type="sibTrans" cxnId="{B529B06B-5BF4-4C89-9CCD-616C8D865801}">
      <dgm:prSet/>
      <dgm:spPr/>
      <dgm:t>
        <a:bodyPr/>
        <a:lstStyle/>
        <a:p>
          <a:endParaRPr lang="en-GB"/>
        </a:p>
      </dgm:t>
    </dgm:pt>
    <dgm:pt modelId="{2A66F5B0-E2AA-43B6-A1BB-5C4A4650E16F}">
      <dgm:prSet phldrT="[Text]" custT="1"/>
      <dgm:spPr/>
      <dgm:t>
        <a:bodyPr/>
        <a:lstStyle/>
        <a:p>
          <a:r>
            <a:rPr lang="en-GB" sz="2400" dirty="0"/>
            <a:t>What you will do/how you will engage and challenge them &amp; what resources are needed</a:t>
          </a:r>
        </a:p>
      </dgm:t>
    </dgm:pt>
    <dgm:pt modelId="{5A8C1166-346F-4E28-BFF8-938C0FE658CF}" type="parTrans" cxnId="{4AC4142F-1D86-4AFE-A36D-0702E3026103}">
      <dgm:prSet/>
      <dgm:spPr/>
      <dgm:t>
        <a:bodyPr/>
        <a:lstStyle/>
        <a:p>
          <a:endParaRPr lang="en-GB"/>
        </a:p>
      </dgm:t>
    </dgm:pt>
    <dgm:pt modelId="{069A155E-BF47-4DC7-89E2-E0B1D039BCFA}" type="sibTrans" cxnId="{4AC4142F-1D86-4AFE-A36D-0702E3026103}">
      <dgm:prSet/>
      <dgm:spPr/>
      <dgm:t>
        <a:bodyPr/>
        <a:lstStyle/>
        <a:p>
          <a:endParaRPr lang="en-GB"/>
        </a:p>
      </dgm:t>
    </dgm:pt>
    <dgm:pt modelId="{5827391E-B66E-4A74-AE1B-ED73CC4EA7E4}">
      <dgm:prSet phldrT="[Text]" custT="1"/>
      <dgm:spPr/>
      <dgm:t>
        <a:bodyPr/>
        <a:lstStyle/>
        <a:p>
          <a:r>
            <a:rPr lang="en-GB" sz="2400" dirty="0"/>
            <a:t>What the students will do and how</a:t>
          </a:r>
        </a:p>
      </dgm:t>
    </dgm:pt>
    <dgm:pt modelId="{EE7443F2-8AEE-4802-B3FF-EC16DCE85D44}" type="parTrans" cxnId="{DDD6DFF1-BB6F-4900-A571-7D5AB4410E93}">
      <dgm:prSet/>
      <dgm:spPr/>
      <dgm:t>
        <a:bodyPr/>
        <a:lstStyle/>
        <a:p>
          <a:endParaRPr lang="en-GB"/>
        </a:p>
      </dgm:t>
    </dgm:pt>
    <dgm:pt modelId="{61CAB5C8-C98C-4619-9721-46C388BF1BE7}" type="sibTrans" cxnId="{DDD6DFF1-BB6F-4900-A571-7D5AB4410E93}">
      <dgm:prSet/>
      <dgm:spPr/>
      <dgm:t>
        <a:bodyPr/>
        <a:lstStyle/>
        <a:p>
          <a:endParaRPr lang="en-GB"/>
        </a:p>
      </dgm:t>
    </dgm:pt>
    <dgm:pt modelId="{24DC8A12-4476-45AA-9007-32EE65AC3328}">
      <dgm:prSet phldrT="[Text]" custT="1"/>
      <dgm:spPr/>
      <dgm:t>
        <a:bodyPr/>
        <a:lstStyle/>
        <a:p>
          <a:r>
            <a:rPr lang="en-GB" sz="2400" dirty="0"/>
            <a:t>Assessment: how will </a:t>
          </a:r>
          <a:r>
            <a:rPr lang="en-GB" sz="2400" b="1" i="1" dirty="0">
              <a:solidFill>
                <a:srgbClr val="FF0000"/>
              </a:solidFill>
            </a:rPr>
            <a:t>everyone</a:t>
          </a:r>
          <a:r>
            <a:rPr lang="en-GB" sz="2400" dirty="0"/>
            <a:t> know about </a:t>
          </a:r>
          <a:r>
            <a:rPr lang="en-GB" sz="2400" dirty="0">
              <a:solidFill>
                <a:srgbClr val="002060"/>
              </a:solidFill>
            </a:rPr>
            <a:t>attainment and progression</a:t>
          </a:r>
          <a:r>
            <a:rPr lang="en-GB" sz="2400" dirty="0"/>
            <a:t>?</a:t>
          </a:r>
        </a:p>
      </dgm:t>
    </dgm:pt>
    <dgm:pt modelId="{3E96C92F-F46E-4953-9177-222562C10D2B}" type="parTrans" cxnId="{7CBDF849-E707-4912-9DDB-FB738A3902FA}">
      <dgm:prSet/>
      <dgm:spPr/>
      <dgm:t>
        <a:bodyPr/>
        <a:lstStyle/>
        <a:p>
          <a:endParaRPr lang="en-GB"/>
        </a:p>
      </dgm:t>
    </dgm:pt>
    <dgm:pt modelId="{BC84A31E-4ED4-413A-8017-E7AD0B2EDD4B}" type="sibTrans" cxnId="{7CBDF849-E707-4912-9DDB-FB738A3902FA}">
      <dgm:prSet/>
      <dgm:spPr/>
      <dgm:t>
        <a:bodyPr/>
        <a:lstStyle/>
        <a:p>
          <a:endParaRPr lang="en-GB"/>
        </a:p>
      </dgm:t>
    </dgm:pt>
    <dgm:pt modelId="{0301EB10-9EBB-426C-A9A9-CE7B4FC9437E}">
      <dgm:prSet phldrT="[Text]" custT="1"/>
      <dgm:spPr/>
      <dgm:t>
        <a:bodyPr/>
        <a:lstStyle/>
        <a:p>
          <a:r>
            <a:rPr lang="en-GB" sz="2400" dirty="0"/>
            <a:t>Links to graduate attributes, employability, civic engagement, other standards, etc.</a:t>
          </a:r>
        </a:p>
      </dgm:t>
    </dgm:pt>
    <dgm:pt modelId="{D0F0CB86-389A-40AE-831D-33C16D32E1A8}" type="parTrans" cxnId="{1FA339FE-99C8-4D03-A4C7-5FDFF230F69E}">
      <dgm:prSet/>
      <dgm:spPr/>
      <dgm:t>
        <a:bodyPr/>
        <a:lstStyle/>
        <a:p>
          <a:endParaRPr lang="en-GB"/>
        </a:p>
      </dgm:t>
    </dgm:pt>
    <dgm:pt modelId="{1A9EFC6B-BF9F-4574-8C66-D405624F31EE}" type="sibTrans" cxnId="{1FA339FE-99C8-4D03-A4C7-5FDFF230F69E}">
      <dgm:prSet/>
      <dgm:spPr/>
      <dgm:t>
        <a:bodyPr/>
        <a:lstStyle/>
        <a:p>
          <a:endParaRPr lang="en-GB"/>
        </a:p>
      </dgm:t>
    </dgm:pt>
    <dgm:pt modelId="{04C23A4E-AD76-4854-BCCF-A6BEA8135385}" type="pres">
      <dgm:prSet presAssocID="{41A1ED7B-9F1B-49EE-864E-53B6C9861787}" presName="diagram" presStyleCnt="0">
        <dgm:presLayoutVars>
          <dgm:dir/>
          <dgm:resizeHandles val="exact"/>
        </dgm:presLayoutVars>
      </dgm:prSet>
      <dgm:spPr/>
      <dgm:t>
        <a:bodyPr/>
        <a:lstStyle/>
        <a:p>
          <a:endParaRPr lang="en-US"/>
        </a:p>
      </dgm:t>
    </dgm:pt>
    <dgm:pt modelId="{CCFF7609-867F-4A92-9307-858160AE0CC1}" type="pres">
      <dgm:prSet presAssocID="{82BBBB5E-AEDB-4633-9614-08DD1761928F}" presName="node" presStyleLbl="node1" presStyleIdx="0" presStyleCnt="5">
        <dgm:presLayoutVars>
          <dgm:bulletEnabled val="1"/>
        </dgm:presLayoutVars>
      </dgm:prSet>
      <dgm:spPr/>
      <dgm:t>
        <a:bodyPr/>
        <a:lstStyle/>
        <a:p>
          <a:endParaRPr lang="en-US"/>
        </a:p>
      </dgm:t>
    </dgm:pt>
    <dgm:pt modelId="{81FCA731-BE76-4C2C-A6C8-6859FB11ACF7}" type="pres">
      <dgm:prSet presAssocID="{333BBCAB-A780-44A8-9552-C88EEB67F684}" presName="sibTrans" presStyleCnt="0"/>
      <dgm:spPr/>
    </dgm:pt>
    <dgm:pt modelId="{B708FB46-E5B3-45D6-8650-9CA2A5D96C5D}" type="pres">
      <dgm:prSet presAssocID="{2A66F5B0-E2AA-43B6-A1BB-5C4A4650E16F}" presName="node" presStyleLbl="node1" presStyleIdx="1" presStyleCnt="5">
        <dgm:presLayoutVars>
          <dgm:bulletEnabled val="1"/>
        </dgm:presLayoutVars>
      </dgm:prSet>
      <dgm:spPr/>
      <dgm:t>
        <a:bodyPr/>
        <a:lstStyle/>
        <a:p>
          <a:endParaRPr lang="en-US"/>
        </a:p>
      </dgm:t>
    </dgm:pt>
    <dgm:pt modelId="{DCC5A766-07BE-4962-A8A8-DD711B036EC8}" type="pres">
      <dgm:prSet presAssocID="{069A155E-BF47-4DC7-89E2-E0B1D039BCFA}" presName="sibTrans" presStyleCnt="0"/>
      <dgm:spPr/>
    </dgm:pt>
    <dgm:pt modelId="{0BFB5863-599E-4E3F-B1CE-59D139D09379}" type="pres">
      <dgm:prSet presAssocID="{5827391E-B66E-4A74-AE1B-ED73CC4EA7E4}" presName="node" presStyleLbl="node1" presStyleIdx="2" presStyleCnt="5">
        <dgm:presLayoutVars>
          <dgm:bulletEnabled val="1"/>
        </dgm:presLayoutVars>
      </dgm:prSet>
      <dgm:spPr/>
      <dgm:t>
        <a:bodyPr/>
        <a:lstStyle/>
        <a:p>
          <a:endParaRPr lang="en-US"/>
        </a:p>
      </dgm:t>
    </dgm:pt>
    <dgm:pt modelId="{40D167F0-AB89-4368-8F77-40E9F4ACA4B2}" type="pres">
      <dgm:prSet presAssocID="{61CAB5C8-C98C-4619-9721-46C388BF1BE7}" presName="sibTrans" presStyleCnt="0"/>
      <dgm:spPr/>
    </dgm:pt>
    <dgm:pt modelId="{70741E6F-A827-4A4C-8D30-C1448CADC750}" type="pres">
      <dgm:prSet presAssocID="{24DC8A12-4476-45AA-9007-32EE65AC3328}" presName="node" presStyleLbl="node1" presStyleIdx="3" presStyleCnt="5">
        <dgm:presLayoutVars>
          <dgm:bulletEnabled val="1"/>
        </dgm:presLayoutVars>
      </dgm:prSet>
      <dgm:spPr/>
      <dgm:t>
        <a:bodyPr/>
        <a:lstStyle/>
        <a:p>
          <a:endParaRPr lang="en-US"/>
        </a:p>
      </dgm:t>
    </dgm:pt>
    <dgm:pt modelId="{58E7645A-EE18-4D0A-9B4A-500A881B4BA5}" type="pres">
      <dgm:prSet presAssocID="{BC84A31E-4ED4-413A-8017-E7AD0B2EDD4B}" presName="sibTrans" presStyleCnt="0"/>
      <dgm:spPr/>
    </dgm:pt>
    <dgm:pt modelId="{652DD5AE-35A8-42A7-A4EC-CD32295FCA99}" type="pres">
      <dgm:prSet presAssocID="{0301EB10-9EBB-426C-A9A9-CE7B4FC9437E}" presName="node" presStyleLbl="node1" presStyleIdx="4" presStyleCnt="5">
        <dgm:presLayoutVars>
          <dgm:bulletEnabled val="1"/>
        </dgm:presLayoutVars>
      </dgm:prSet>
      <dgm:spPr/>
      <dgm:t>
        <a:bodyPr/>
        <a:lstStyle/>
        <a:p>
          <a:endParaRPr lang="en-US"/>
        </a:p>
      </dgm:t>
    </dgm:pt>
  </dgm:ptLst>
  <dgm:cxnLst>
    <dgm:cxn modelId="{DDD6DFF1-BB6F-4900-A571-7D5AB4410E93}" srcId="{41A1ED7B-9F1B-49EE-864E-53B6C9861787}" destId="{5827391E-B66E-4A74-AE1B-ED73CC4EA7E4}" srcOrd="2" destOrd="0" parTransId="{EE7443F2-8AEE-4802-B3FF-EC16DCE85D44}" sibTransId="{61CAB5C8-C98C-4619-9721-46C388BF1BE7}"/>
    <dgm:cxn modelId="{B529B06B-5BF4-4C89-9CCD-616C8D865801}" srcId="{41A1ED7B-9F1B-49EE-864E-53B6C9861787}" destId="{82BBBB5E-AEDB-4633-9614-08DD1761928F}" srcOrd="0" destOrd="0" parTransId="{8476E767-DCC5-4105-A79D-CE4BD7F6AF59}" sibTransId="{333BBCAB-A780-44A8-9552-C88EEB67F684}"/>
    <dgm:cxn modelId="{DB4B9159-31DD-4B46-8119-A7FA1A722C0D}" type="presOf" srcId="{82BBBB5E-AEDB-4633-9614-08DD1761928F}" destId="{CCFF7609-867F-4A92-9307-858160AE0CC1}" srcOrd="0" destOrd="0" presId="urn:microsoft.com/office/officeart/2005/8/layout/default"/>
    <dgm:cxn modelId="{196F44AF-C97C-4D06-94B3-A4F58256CBD1}" type="presOf" srcId="{2A66F5B0-E2AA-43B6-A1BB-5C4A4650E16F}" destId="{B708FB46-E5B3-45D6-8650-9CA2A5D96C5D}" srcOrd="0" destOrd="0" presId="urn:microsoft.com/office/officeart/2005/8/layout/default"/>
    <dgm:cxn modelId="{4AC4142F-1D86-4AFE-A36D-0702E3026103}" srcId="{41A1ED7B-9F1B-49EE-864E-53B6C9861787}" destId="{2A66F5B0-E2AA-43B6-A1BB-5C4A4650E16F}" srcOrd="1" destOrd="0" parTransId="{5A8C1166-346F-4E28-BFF8-938C0FE658CF}" sibTransId="{069A155E-BF47-4DC7-89E2-E0B1D039BCFA}"/>
    <dgm:cxn modelId="{1FA339FE-99C8-4D03-A4C7-5FDFF230F69E}" srcId="{41A1ED7B-9F1B-49EE-864E-53B6C9861787}" destId="{0301EB10-9EBB-426C-A9A9-CE7B4FC9437E}" srcOrd="4" destOrd="0" parTransId="{D0F0CB86-389A-40AE-831D-33C16D32E1A8}" sibTransId="{1A9EFC6B-BF9F-4574-8C66-D405624F31EE}"/>
    <dgm:cxn modelId="{7CBDF849-E707-4912-9DDB-FB738A3902FA}" srcId="{41A1ED7B-9F1B-49EE-864E-53B6C9861787}" destId="{24DC8A12-4476-45AA-9007-32EE65AC3328}" srcOrd="3" destOrd="0" parTransId="{3E96C92F-F46E-4953-9177-222562C10D2B}" sibTransId="{BC84A31E-4ED4-413A-8017-E7AD0B2EDD4B}"/>
    <dgm:cxn modelId="{8C874B1F-CABE-4525-B815-85C89A5B2E7A}" type="presOf" srcId="{24DC8A12-4476-45AA-9007-32EE65AC3328}" destId="{70741E6F-A827-4A4C-8D30-C1448CADC750}" srcOrd="0" destOrd="0" presId="urn:microsoft.com/office/officeart/2005/8/layout/default"/>
    <dgm:cxn modelId="{E66D690C-83E6-47D3-B244-5C7463A513C7}" type="presOf" srcId="{41A1ED7B-9F1B-49EE-864E-53B6C9861787}" destId="{04C23A4E-AD76-4854-BCCF-A6BEA8135385}" srcOrd="0" destOrd="0" presId="urn:microsoft.com/office/officeart/2005/8/layout/default"/>
    <dgm:cxn modelId="{E6A217EF-B7D7-4F9A-A0FB-32FB6940729A}" type="presOf" srcId="{0301EB10-9EBB-426C-A9A9-CE7B4FC9437E}" destId="{652DD5AE-35A8-42A7-A4EC-CD32295FCA99}" srcOrd="0" destOrd="0" presId="urn:microsoft.com/office/officeart/2005/8/layout/default"/>
    <dgm:cxn modelId="{7C6F66BE-FF2D-416F-9F56-7C84D85AF2D8}" type="presOf" srcId="{5827391E-B66E-4A74-AE1B-ED73CC4EA7E4}" destId="{0BFB5863-599E-4E3F-B1CE-59D139D09379}" srcOrd="0" destOrd="0" presId="urn:microsoft.com/office/officeart/2005/8/layout/default"/>
    <dgm:cxn modelId="{52A27C97-404F-4872-B0BA-1AC2E947BF1A}" type="presParOf" srcId="{04C23A4E-AD76-4854-BCCF-A6BEA8135385}" destId="{CCFF7609-867F-4A92-9307-858160AE0CC1}" srcOrd="0" destOrd="0" presId="urn:microsoft.com/office/officeart/2005/8/layout/default"/>
    <dgm:cxn modelId="{2DA589F3-3172-4549-8845-43A7DEAFA869}" type="presParOf" srcId="{04C23A4E-AD76-4854-BCCF-A6BEA8135385}" destId="{81FCA731-BE76-4C2C-A6C8-6859FB11ACF7}" srcOrd="1" destOrd="0" presId="urn:microsoft.com/office/officeart/2005/8/layout/default"/>
    <dgm:cxn modelId="{58BB8D69-B11E-433E-8367-2255AD54CE0F}" type="presParOf" srcId="{04C23A4E-AD76-4854-BCCF-A6BEA8135385}" destId="{B708FB46-E5B3-45D6-8650-9CA2A5D96C5D}" srcOrd="2" destOrd="0" presId="urn:microsoft.com/office/officeart/2005/8/layout/default"/>
    <dgm:cxn modelId="{FB836832-4332-49D4-BF13-8FFAF9049EBF}" type="presParOf" srcId="{04C23A4E-AD76-4854-BCCF-A6BEA8135385}" destId="{DCC5A766-07BE-4962-A8A8-DD711B036EC8}" srcOrd="3" destOrd="0" presId="urn:microsoft.com/office/officeart/2005/8/layout/default"/>
    <dgm:cxn modelId="{63137936-AA06-463C-9C48-0AECCD0FCA11}" type="presParOf" srcId="{04C23A4E-AD76-4854-BCCF-A6BEA8135385}" destId="{0BFB5863-599E-4E3F-B1CE-59D139D09379}" srcOrd="4" destOrd="0" presId="urn:microsoft.com/office/officeart/2005/8/layout/default"/>
    <dgm:cxn modelId="{3EB36C9B-F965-4C27-9345-8C6C49AF856A}" type="presParOf" srcId="{04C23A4E-AD76-4854-BCCF-A6BEA8135385}" destId="{40D167F0-AB89-4368-8F77-40E9F4ACA4B2}" srcOrd="5" destOrd="0" presId="urn:microsoft.com/office/officeart/2005/8/layout/default"/>
    <dgm:cxn modelId="{94EA3F54-46E2-4F83-9808-DA9DEB1BA28C}" type="presParOf" srcId="{04C23A4E-AD76-4854-BCCF-A6BEA8135385}" destId="{70741E6F-A827-4A4C-8D30-C1448CADC750}" srcOrd="6" destOrd="0" presId="urn:microsoft.com/office/officeart/2005/8/layout/default"/>
    <dgm:cxn modelId="{D11F42A7-7621-4925-961F-758C832B3196}" type="presParOf" srcId="{04C23A4E-AD76-4854-BCCF-A6BEA8135385}" destId="{58E7645A-EE18-4D0A-9B4A-500A881B4BA5}" srcOrd="7" destOrd="0" presId="urn:microsoft.com/office/officeart/2005/8/layout/default"/>
    <dgm:cxn modelId="{3750DC75-9FCD-41EE-9B44-A10474DA593B}" type="presParOf" srcId="{04C23A4E-AD76-4854-BCCF-A6BEA8135385}" destId="{652DD5AE-35A8-42A7-A4EC-CD32295FCA9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E2649F-4679-4835-9B1D-47CC1D2570EE}" type="datetimeFigureOut">
              <a:rPr lang="en-GB" smtClean="0"/>
              <a:t>18/09/17</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A60CBA-FAF5-42CD-859E-003C72D28AC3}" type="slidenum">
              <a:rPr lang="en-GB" smtClean="0"/>
              <a:t>‹#›</a:t>
            </a:fld>
            <a:endParaRPr lang="en-GB" dirty="0"/>
          </a:p>
        </p:txBody>
      </p:sp>
    </p:spTree>
    <p:extLst>
      <p:ext uri="{BB962C8B-B14F-4D97-AF65-F5344CB8AC3E}">
        <p14:creationId xmlns:p14="http://schemas.microsoft.com/office/powerpoint/2010/main" val="2878060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49E257E-7463-4EF1-A26A-BDBACF88CC8D}" type="slidenum">
              <a:rPr lang="en-US" smtClean="0"/>
              <a:pPr eaLnBrk="1" hangingPunct="1"/>
              <a:t>6</a:t>
            </a:fld>
            <a:endParaRPr lang="en-US" dirty="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pitchFamily="34" charset="0"/>
                <a:cs typeface="Arial" pitchFamily="34" charset="0"/>
              </a:rPr>
              <a:t>Over time we developed a process for focusing faculty attention on disciplinary thinking—and where students get stuck in that thinking and how to help them learn discipl thinking.</a:t>
            </a:r>
          </a:p>
          <a:p>
            <a:pPr eaLnBrk="1" hangingPunct="1"/>
            <a:endParaRPr lang="en-US" dirty="0">
              <a:latin typeface="Arial" pitchFamily="34" charset="0"/>
              <a:cs typeface="Arial" pitchFamily="34" charset="0"/>
            </a:endParaRPr>
          </a:p>
          <a:p>
            <a:pPr eaLnBrk="1" hangingPunct="1"/>
            <a:r>
              <a:rPr lang="en-US" dirty="0">
                <a:latin typeface="Arial" pitchFamily="34" charset="0"/>
                <a:cs typeface="Arial" pitchFamily="34" charset="0"/>
              </a:rPr>
              <a:t>One Result in our book,</a:t>
            </a:r>
          </a:p>
          <a:p>
            <a:pPr eaLnBrk="1" hangingPunct="1"/>
            <a:r>
              <a:rPr lang="en-US" dirty="0">
                <a:latin typeface="Arial" pitchFamily="34" charset="0"/>
                <a:cs typeface="Arial" pitchFamily="34" charset="0"/>
              </a:rPr>
              <a:t>Collaborative effort with faculty in a FLC</a:t>
            </a:r>
          </a:p>
          <a:p>
            <a:pPr eaLnBrk="1" hangingPunct="1"/>
            <a:r>
              <a:rPr lang="en-US" dirty="0">
                <a:latin typeface="Arial" pitchFamily="34" charset="0"/>
                <a:cs typeface="Arial" pitchFamily="34" charset="0"/>
              </a:rPr>
              <a:t>And ongoing research that I will talk about later on.</a:t>
            </a:r>
          </a:p>
          <a:p>
            <a:pPr eaLnBrk="1" hangingPunct="1"/>
            <a:endParaRPr lang="en-US" dirty="0">
              <a:latin typeface="Arial" pitchFamily="34" charset="0"/>
              <a:cs typeface="Arial" pitchFamily="34" charset="0"/>
            </a:endParaRPr>
          </a:p>
          <a:p>
            <a:pPr eaLnBrk="1" hangingPunct="1"/>
            <a:endParaRPr lang="en-US" dirty="0">
              <a:latin typeface="Arial" pitchFamily="34" charset="0"/>
              <a:cs typeface="Arial" pitchFamily="34" charset="0"/>
            </a:endParaRPr>
          </a:p>
        </p:txBody>
      </p:sp>
    </p:spTree>
    <p:extLst>
      <p:ext uri="{BB962C8B-B14F-4D97-AF65-F5344CB8AC3E}">
        <p14:creationId xmlns:p14="http://schemas.microsoft.com/office/powerpoint/2010/main" val="1198884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22FD3DE-03B8-417E-8B8D-BE02F481F153}" type="slidenum">
              <a:rPr lang="en-US" smtClean="0"/>
              <a:pPr eaLnBrk="1" hangingPunct="1"/>
              <a:t>9</a:t>
            </a:fld>
            <a:endParaRPr lang="en-US" dirty="0"/>
          </a:p>
        </p:txBody>
      </p:sp>
      <p:sp>
        <p:nvSpPr>
          <p:cNvPr id="111619"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ln/>
        </p:spPr>
        <p:txBody>
          <a:bodyPr/>
          <a:lstStyle/>
          <a:p>
            <a:pPr eaLnBrk="1" hangingPunct="1">
              <a:buFont typeface="Arial" pitchFamily="34" charset="0"/>
              <a:buChar char="•"/>
              <a:defRPr/>
            </a:pPr>
            <a:r>
              <a:rPr lang="en-US" dirty="0">
                <a:latin typeface="+mn-lt"/>
              </a:rPr>
              <a:t>Step 2 is to ask what students have to do to master this bottleneck</a:t>
            </a:r>
          </a:p>
          <a:p>
            <a:pPr eaLnBrk="1" hangingPunct="1">
              <a:buFont typeface="Arial" pitchFamily="34" charset="0"/>
              <a:buChar char="•"/>
              <a:defRPr/>
            </a:pPr>
            <a:r>
              <a:rPr lang="en-US" dirty="0">
                <a:latin typeface="+mn-lt"/>
              </a:rPr>
              <a:t>We used to ask what an expert does, and that is useful, but experts often don’t know what they’re doing</a:t>
            </a:r>
          </a:p>
          <a:p>
            <a:pPr eaLnBrk="1" hangingPunct="1">
              <a:buFont typeface="Arial" pitchFamily="34" charset="0"/>
              <a:buChar char="•"/>
              <a:defRPr/>
            </a:pPr>
            <a:r>
              <a:rPr lang="en-US" dirty="0">
                <a:latin typeface="+mn-lt"/>
              </a:rPr>
              <a:t>That sounds awful! But I’ll say more about that in a minute</a:t>
            </a:r>
          </a:p>
          <a:p>
            <a:pPr eaLnBrk="1" hangingPunct="1">
              <a:buFont typeface="Arial" pitchFamily="34" charset="0"/>
              <a:buChar char="•"/>
              <a:defRPr/>
            </a:pPr>
            <a:r>
              <a:rPr lang="en-US" dirty="0">
                <a:latin typeface="+mn-lt"/>
              </a:rPr>
              <a:t>We use an interview process to do that, and we’re going to spend a lot of time in this workshop on this—about half</a:t>
            </a:r>
          </a:p>
        </p:txBody>
      </p:sp>
    </p:spTree>
    <p:extLst>
      <p:ext uri="{BB962C8B-B14F-4D97-AF65-F5344CB8AC3E}">
        <p14:creationId xmlns:p14="http://schemas.microsoft.com/office/powerpoint/2010/main" val="992261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Make use of some general readings strategies</a:t>
            </a:r>
          </a:p>
          <a:p>
            <a:pPr lvl="1"/>
            <a:r>
              <a:rPr lang="en-US" sz="2800" dirty="0"/>
              <a:t>Recognize that carefully reading requires multiple readings, not just passing one’s eyes over the word</a:t>
            </a:r>
          </a:p>
          <a:p>
            <a:pPr lvl="1"/>
            <a:r>
              <a:rPr lang="en-US" sz="2800" dirty="0"/>
              <a:t>Understand that a text can have multiple meanings</a:t>
            </a:r>
          </a:p>
          <a:p>
            <a:pPr lvl="1"/>
            <a:r>
              <a:rPr lang="en-US" sz="2800" dirty="0"/>
              <a:t>Look for clues that relate the text to the secondary scholarship on the topic</a:t>
            </a:r>
          </a:p>
          <a:p>
            <a:pPr lvl="1"/>
            <a:r>
              <a:rPr lang="en-US" sz="2800" dirty="0"/>
              <a:t>Ask questions about what did not happen in a text, as well as what was actually on the page</a:t>
            </a:r>
          </a:p>
          <a:p>
            <a:pPr lvl="1"/>
            <a:r>
              <a:rPr lang="en-US" sz="2800" dirty="0"/>
              <a:t>Compare the text to a series of prompts or questions</a:t>
            </a:r>
          </a:p>
          <a:p>
            <a:pPr lvl="1"/>
            <a:r>
              <a:rPr lang="en-US" sz="2800" dirty="0"/>
              <a:t>Look for contradictions and tensions within the text</a:t>
            </a:r>
          </a:p>
          <a:p>
            <a:pPr lvl="1"/>
            <a:r>
              <a:rPr lang="en-US" sz="2800" dirty="0"/>
              <a:t>Distinguish between what is and is not important in a text</a:t>
            </a:r>
          </a:p>
          <a:p>
            <a:pPr lvl="1"/>
            <a:r>
              <a:rPr lang="en-US" sz="2800" dirty="0"/>
              <a:t>Compare different sources to understand each of them better</a:t>
            </a:r>
          </a:p>
          <a:p>
            <a:r>
              <a:rPr lang="en-US" b="1" dirty="0"/>
              <a:t>Bring to the text some specific understandings of the nature of the historical analysis </a:t>
            </a:r>
            <a:endParaRPr lang="en-US" dirty="0"/>
          </a:p>
          <a:p>
            <a:pPr lvl="1"/>
            <a:r>
              <a:rPr lang="en-US" sz="2800" dirty="0"/>
              <a:t>Recognize that the text is the creation of particular people</a:t>
            </a:r>
          </a:p>
          <a:p>
            <a:pPr lvl="1"/>
            <a:r>
              <a:rPr lang="en-US" sz="2800" dirty="0"/>
              <a:t>Recognize that people in the 19th century are different than us, that they have very different assumptions</a:t>
            </a:r>
          </a:p>
          <a:p>
            <a:pPr lvl="1"/>
            <a:r>
              <a:rPr lang="en-US" sz="2800" dirty="0"/>
              <a:t>Recognize the biases that a figure from the past brings to his or her description of phenomena</a:t>
            </a:r>
          </a:p>
          <a:p>
            <a:pPr lvl="1"/>
            <a:r>
              <a:rPr lang="en-US" sz="2800" dirty="0"/>
              <a:t>Reconstruct the identity (values, attitudes, assumptions) of the person who produced the text</a:t>
            </a:r>
          </a:p>
          <a:p>
            <a:pPr lvl="1"/>
            <a:r>
              <a:rPr lang="en-US" sz="2800" dirty="0"/>
              <a:t>Consider other possible models of the phenomena being presented (in this case the family)</a:t>
            </a:r>
          </a:p>
          <a:p>
            <a:r>
              <a:rPr lang="en-US" b="1" dirty="0"/>
              <a:t>Adapt these general techniques to this particular text</a:t>
            </a:r>
          </a:p>
          <a:p>
            <a:pPr lvl="1"/>
            <a:r>
              <a:rPr lang="en-US" sz="2800" dirty="0"/>
              <a:t>Step back and take oneself out of the story</a:t>
            </a:r>
          </a:p>
          <a:p>
            <a:pPr lvl="1"/>
            <a:r>
              <a:rPr lang="en-US" sz="2800" dirty="0"/>
              <a:t>Ask questions about the text – why was it produced, what was its purpose, what is it arguing</a:t>
            </a:r>
          </a:p>
          <a:p>
            <a:pPr lvl="1"/>
            <a:r>
              <a:rPr lang="en-US" sz="2800" dirty="0"/>
              <a:t>Consider other possible models of the phenomena being presented (in this case the family)</a:t>
            </a:r>
          </a:p>
          <a:p>
            <a:pPr lvl="1"/>
            <a:r>
              <a:rPr lang="en-US" sz="2800" dirty="0"/>
              <a:t>Compare this source to others in order to understand each of them better</a:t>
            </a:r>
          </a:p>
          <a:p>
            <a:endParaRPr lang="en-GB" dirty="0"/>
          </a:p>
        </p:txBody>
      </p:sp>
      <p:sp>
        <p:nvSpPr>
          <p:cNvPr id="4" name="Slide Number Placeholder 3"/>
          <p:cNvSpPr>
            <a:spLocks noGrp="1"/>
          </p:cNvSpPr>
          <p:nvPr>
            <p:ph type="sldNum" sz="quarter" idx="10"/>
          </p:nvPr>
        </p:nvSpPr>
        <p:spPr/>
        <p:txBody>
          <a:bodyPr/>
          <a:lstStyle/>
          <a:p>
            <a:fld id="{22A60CBA-FAF5-42CD-859E-003C72D28AC3}" type="slidenum">
              <a:rPr lang="en-GB" smtClean="0"/>
              <a:t>12</a:t>
            </a:fld>
            <a:endParaRPr lang="en-GB" dirty="0"/>
          </a:p>
        </p:txBody>
      </p:sp>
    </p:spTree>
    <p:extLst>
      <p:ext uri="{BB962C8B-B14F-4D97-AF65-F5344CB8AC3E}">
        <p14:creationId xmlns:p14="http://schemas.microsoft.com/office/powerpoint/2010/main" val="2033339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18/09/17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18/09/17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18/09/17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DF7D3DF-5A0E-4FED-97F5-79650C9DFD26}" type="slidenum">
              <a:rPr lang="en-US"/>
              <a:pPr>
                <a:defRPr/>
              </a:pPr>
              <a:t>‹#›</a:t>
            </a:fld>
            <a:endParaRPr lang="en-US" dirty="0"/>
          </a:p>
        </p:txBody>
      </p:sp>
    </p:spTree>
    <p:extLst>
      <p:ext uri="{BB962C8B-B14F-4D97-AF65-F5344CB8AC3E}">
        <p14:creationId xmlns:p14="http://schemas.microsoft.com/office/powerpoint/2010/main" val="1150378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18/09/17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18/09/17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18/09/17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18/09/17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18/09/17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18/09/17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18/09/17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18/09/17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18/09/17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g"/><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g"/><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3600" dirty="0"/>
              <a:t>Decoding the Disciplines and Curriculum Design using Backward Design</a:t>
            </a:r>
            <a:r>
              <a:rPr lang="en-GB" sz="4000" dirty="0"/>
              <a:t/>
            </a:r>
            <a:br>
              <a:rPr lang="en-GB" sz="4000" dirty="0"/>
            </a:br>
            <a:r>
              <a:rPr lang="en-GB" sz="4000" dirty="0"/>
              <a:t/>
            </a:r>
            <a:br>
              <a:rPr lang="en-GB" sz="4000" dirty="0"/>
            </a:br>
            <a:r>
              <a:rPr lang="en-GB" sz="4000" dirty="0"/>
              <a:t/>
            </a:r>
            <a:br>
              <a:rPr lang="en-GB" sz="4000" dirty="0"/>
            </a:br>
            <a:endParaRPr lang="en-GB" sz="4000" dirty="0"/>
          </a:p>
        </p:txBody>
      </p:sp>
      <p:sp>
        <p:nvSpPr>
          <p:cNvPr id="3" name="Subtitle 2"/>
          <p:cNvSpPr>
            <a:spLocks noGrp="1"/>
          </p:cNvSpPr>
          <p:nvPr>
            <p:ph type="subTitle" idx="1"/>
          </p:nvPr>
        </p:nvSpPr>
        <p:spPr/>
        <p:txBody>
          <a:bodyPr>
            <a:normAutofit/>
          </a:bodyPr>
          <a:lstStyle/>
          <a:p>
            <a:r>
              <a:rPr lang="en-GB" sz="2000" dirty="0"/>
              <a:t>Peter D’SENA (and with thanks to David Pace, INDIANA UNIVERSITY for many of the slides in </a:t>
            </a:r>
            <a:r>
              <a:rPr lang="en-GB" sz="2000"/>
              <a:t>this presentation)</a:t>
            </a:r>
            <a:endParaRPr lang="en-GB" sz="2000" dirty="0"/>
          </a:p>
          <a:p>
            <a:r>
              <a:rPr lang="en-GB" sz="2000" dirty="0"/>
              <a:t>september 2017</a:t>
            </a:r>
          </a:p>
          <a:p>
            <a:endParaRPr lang="en-GB" dirty="0"/>
          </a:p>
        </p:txBody>
      </p:sp>
    </p:spTree>
    <p:extLst>
      <p:ext uri="{BB962C8B-B14F-4D97-AF65-F5344CB8AC3E}">
        <p14:creationId xmlns:p14="http://schemas.microsoft.com/office/powerpoint/2010/main" val="57024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 Identifying Hidden Operations</a:t>
            </a:r>
          </a:p>
        </p:txBody>
      </p:sp>
      <p:sp>
        <p:nvSpPr>
          <p:cNvPr id="5" name="Content Placeholder 4"/>
          <p:cNvSpPr>
            <a:spLocks noGrp="1"/>
          </p:cNvSpPr>
          <p:nvPr>
            <p:ph sz="half" idx="1"/>
          </p:nvPr>
        </p:nvSpPr>
        <p:spPr>
          <a:xfrm>
            <a:off x="676835" y="1601414"/>
            <a:ext cx="5181600" cy="4970591"/>
          </a:xfrm>
        </p:spPr>
        <p:txBody>
          <a:bodyPr>
            <a:normAutofit/>
          </a:bodyPr>
          <a:lstStyle/>
          <a:p>
            <a:endParaRPr lang="en-US" dirty="0"/>
          </a:p>
          <a:p>
            <a:endParaRPr lang="en-US" dirty="0"/>
          </a:p>
          <a:p>
            <a:endParaRPr lang="en-US" dirty="0"/>
          </a:p>
          <a:p>
            <a:r>
              <a:rPr lang="en-US" dirty="0"/>
              <a:t>Strategies for Making Implicit Disciplinary Steps Explicit</a:t>
            </a:r>
          </a:p>
          <a:p>
            <a:pPr lvl="1"/>
            <a:r>
              <a:rPr lang="en-US" dirty="0"/>
              <a:t>Decoding Interview (Indiana University</a:t>
            </a:r>
          </a:p>
          <a:p>
            <a:pPr lvl="1"/>
            <a:r>
              <a:rPr lang="en-US" dirty="0"/>
              <a:t>Self-Guided Decoding Exercise (Swantje Lahm and Svenja Kaduk, Bielefeld University)</a:t>
            </a:r>
          </a:p>
          <a:p>
            <a:pPr lvl="1"/>
            <a:r>
              <a:rPr lang="en-US" dirty="0"/>
              <a:t>Metaphors and Rubrics (Joan Middendorf, Indiana University)</a:t>
            </a:r>
          </a:p>
          <a:p>
            <a:pPr lvl="1"/>
            <a:r>
              <a:rPr lang="en-US" dirty="0"/>
              <a:t>The Collective Decoding Interview (Law School at the University of the Free State)</a:t>
            </a:r>
          </a:p>
          <a:p>
            <a:pPr lvl="1"/>
            <a:r>
              <a:rPr lang="en-US" dirty="0"/>
              <a:t>Student-Led Decoding Interview (Elon University)</a:t>
            </a:r>
          </a:p>
          <a:p>
            <a:pPr lvl="1"/>
            <a:endParaRPr lang="en-US" dirty="0"/>
          </a:p>
        </p:txBody>
      </p:sp>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54615" y="1735015"/>
            <a:ext cx="6037385" cy="5033588"/>
          </a:xfrm>
        </p:spPr>
      </p:pic>
    </p:spTree>
    <p:extLst>
      <p:ext uri="{BB962C8B-B14F-4D97-AF65-F5344CB8AC3E}">
        <p14:creationId xmlns:p14="http://schemas.microsoft.com/office/powerpoint/2010/main" val="929260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Classic Decoding Interview</a:t>
            </a:r>
          </a:p>
        </p:txBody>
      </p:sp>
      <p:sp>
        <p:nvSpPr>
          <p:cNvPr id="3" name="Content Placeholder 2"/>
          <p:cNvSpPr>
            <a:spLocks noGrp="1"/>
          </p:cNvSpPr>
          <p:nvPr>
            <p:ph idx="1"/>
          </p:nvPr>
        </p:nvSpPr>
        <p:spPr>
          <a:xfrm>
            <a:off x="750276" y="1845734"/>
            <a:ext cx="10405403" cy="4023360"/>
          </a:xfrm>
        </p:spPr>
        <p:txBody>
          <a:bodyPr/>
          <a:lstStyle/>
          <a:p>
            <a:endParaRPr lang="en-US" dirty="0"/>
          </a:p>
          <a:p>
            <a:pPr algn="ctr"/>
            <a:endParaRPr lang="en-US" b="1" dirty="0"/>
          </a:p>
          <a:p>
            <a:pPr algn="ctr"/>
            <a:r>
              <a:rPr lang="en-US" b="1" dirty="0"/>
              <a:t>Ask the expert about a specific example. “What do YOU do?” </a:t>
            </a:r>
          </a:p>
          <a:p>
            <a:pPr algn="ctr"/>
            <a:endParaRPr lang="en-US" b="1" dirty="0"/>
          </a:p>
          <a:p>
            <a:pPr lvl="2"/>
            <a:r>
              <a:rPr lang="en-US" sz="2000" dirty="0"/>
              <a:t>Imagine yourself doing what they describe. Summarize what expert says; restate it. Are crucial steps being left out?</a:t>
            </a:r>
          </a:p>
          <a:p>
            <a:pPr lvl="2"/>
            <a:r>
              <a:rPr lang="en-US" sz="2000" dirty="0"/>
              <a:t>Ask questions where you don’t understand.</a:t>
            </a:r>
          </a:p>
          <a:p>
            <a:pPr lvl="2"/>
            <a:r>
              <a:rPr lang="en-US" sz="2000" dirty="0"/>
              <a:t>Probe where the expert cannot explain.</a:t>
            </a:r>
          </a:p>
          <a:p>
            <a:pPr lvl="2"/>
            <a:r>
              <a:rPr lang="en-US" sz="2000" dirty="0"/>
              <a:t>Reassure the expert.</a:t>
            </a:r>
          </a:p>
          <a:p>
            <a:pPr lvl="2"/>
            <a:r>
              <a:rPr lang="en-US" sz="2000" dirty="0"/>
              <a:t>Gently interrupt if expert talks about how they teach their students or if they start to lecture.</a:t>
            </a:r>
          </a:p>
          <a:p>
            <a:endParaRPr lang="en-US" dirty="0"/>
          </a:p>
        </p:txBody>
      </p:sp>
    </p:spTree>
    <p:extLst>
      <p:ext uri="{BB962C8B-B14F-4D97-AF65-F5344CB8AC3E}">
        <p14:creationId xmlns:p14="http://schemas.microsoft.com/office/powerpoint/2010/main" val="366454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Emerged from the Interview</a:t>
            </a:r>
          </a:p>
        </p:txBody>
      </p:sp>
      <p:sp>
        <p:nvSpPr>
          <p:cNvPr id="5" name="Content Placeholder 4"/>
          <p:cNvSpPr>
            <a:spLocks noGrp="1"/>
          </p:cNvSpPr>
          <p:nvPr>
            <p:ph sz="half" idx="1"/>
          </p:nvPr>
        </p:nvSpPr>
        <p:spPr>
          <a:xfrm>
            <a:off x="211015" y="1825625"/>
            <a:ext cx="5808785" cy="4656820"/>
          </a:xfrm>
        </p:spPr>
        <p:txBody>
          <a:bodyPr>
            <a:normAutofit lnSpcReduction="10000"/>
          </a:bodyPr>
          <a:lstStyle/>
          <a:p>
            <a:endParaRPr lang="en-US" dirty="0"/>
          </a:p>
          <a:p>
            <a:endParaRPr lang="en-US" dirty="0"/>
          </a:p>
          <a:p>
            <a:r>
              <a:rPr lang="en-US" dirty="0"/>
              <a:t>A recognition of the difficulty that others face in doing what comes naturally to us as experts</a:t>
            </a:r>
          </a:p>
          <a:p>
            <a:pPr lvl="1"/>
            <a:r>
              <a:rPr lang="en-US" sz="2400" dirty="0"/>
              <a:t>Deconstructing the images of gender construction in a piece of 19</a:t>
            </a:r>
            <a:r>
              <a:rPr lang="en-US" sz="2400" baseline="30000" dirty="0"/>
              <a:t>th</a:t>
            </a:r>
            <a:r>
              <a:rPr lang="en-US" sz="2400" dirty="0"/>
              <a:t> century literature does not come naturally to many students</a:t>
            </a:r>
          </a:p>
          <a:p>
            <a:r>
              <a:rPr lang="en-US" dirty="0"/>
              <a:t>A series of specific mental operations that students must master to get past the bottleneck</a:t>
            </a:r>
          </a:p>
          <a:p>
            <a:r>
              <a:rPr lang="en-US" dirty="0"/>
              <a:t>Hence, we must look carefully at what students need to do, when using sources in this module (see slide notes, below).</a:t>
            </a:r>
          </a:p>
          <a:p>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19800" y="1690688"/>
            <a:ext cx="2740152" cy="3938969"/>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7800" y="2488440"/>
            <a:ext cx="2843507" cy="3994005"/>
          </a:xfrm>
          <a:prstGeom prst="rect">
            <a:avLst/>
          </a:prstGeom>
        </p:spPr>
      </p:pic>
    </p:spTree>
    <p:extLst>
      <p:ext uri="{BB962C8B-B14F-4D97-AF65-F5344CB8AC3E}">
        <p14:creationId xmlns:p14="http://schemas.microsoft.com/office/powerpoint/2010/main" val="2709425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Step 3 – Model These Operations for Students</a:t>
            </a:r>
          </a:p>
        </p:txBody>
      </p:sp>
      <p:sp>
        <p:nvSpPr>
          <p:cNvPr id="8" name="Content Placeholder 7"/>
          <p:cNvSpPr>
            <a:spLocks noGrp="1"/>
          </p:cNvSpPr>
          <p:nvPr>
            <p:ph sz="half" idx="1"/>
          </p:nvPr>
        </p:nvSpPr>
        <p:spPr>
          <a:xfrm>
            <a:off x="187569" y="1845734"/>
            <a:ext cx="4560277" cy="4023360"/>
          </a:xfrm>
        </p:spPr>
        <p:txBody>
          <a:bodyPr/>
          <a:lstStyle/>
          <a:p>
            <a:endParaRPr lang="en-US" dirty="0"/>
          </a:p>
          <a:p>
            <a:endParaRPr lang="en-US" dirty="0"/>
          </a:p>
          <a:p>
            <a:endParaRPr lang="en-US" dirty="0"/>
          </a:p>
          <a:p>
            <a:endParaRPr lang="en-US" dirty="0"/>
          </a:p>
          <a:p>
            <a:r>
              <a:rPr lang="en-US" dirty="0"/>
              <a:t>How can we show students how to do crucial mental operations that they have not yet mastered?</a:t>
            </a:r>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12678" y="1746738"/>
            <a:ext cx="6154574" cy="5111261"/>
          </a:xfrm>
        </p:spPr>
      </p:pic>
    </p:spTree>
    <p:extLst>
      <p:ext uri="{BB962C8B-B14F-4D97-AF65-F5344CB8AC3E}">
        <p14:creationId xmlns:p14="http://schemas.microsoft.com/office/powerpoint/2010/main" val="546732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183757"/>
          </a:xfrm>
        </p:spPr>
        <p:txBody>
          <a:bodyPr>
            <a:normAutofit/>
          </a:bodyPr>
          <a:lstStyle/>
          <a:p>
            <a:pPr algn="ctr"/>
            <a:r>
              <a:rPr lang="en-US" sz="2800" dirty="0"/>
              <a:t>Information overload – evident from the clutter on this slide!</a:t>
            </a:r>
            <a:br>
              <a:rPr lang="en-US" sz="2800" dirty="0"/>
            </a:br>
            <a:r>
              <a:rPr lang="en-US" sz="2800" dirty="0"/>
              <a:t>Hence, it is necessary to make a choice</a:t>
            </a:r>
          </a:p>
        </p:txBody>
      </p:sp>
      <p:sp>
        <p:nvSpPr>
          <p:cNvPr id="3" name="Content Placeholder 2"/>
          <p:cNvSpPr>
            <a:spLocks noGrp="1"/>
          </p:cNvSpPr>
          <p:nvPr>
            <p:ph sz="half" idx="1"/>
          </p:nvPr>
        </p:nvSpPr>
        <p:spPr>
          <a:xfrm>
            <a:off x="838200" y="1894114"/>
            <a:ext cx="5181600" cy="4721839"/>
          </a:xfrm>
        </p:spPr>
        <p:txBody>
          <a:bodyPr>
            <a:normAutofit/>
          </a:bodyPr>
          <a:lstStyle/>
          <a:p>
            <a:pPr lvl="1"/>
            <a:r>
              <a:rPr lang="en-US" dirty="0"/>
              <a:t>Recognize that carefully reading requires multiple readings, not just passing one’s eyes over the word</a:t>
            </a:r>
          </a:p>
          <a:p>
            <a:pPr lvl="1"/>
            <a:r>
              <a:rPr lang="en-US" dirty="0"/>
              <a:t>Understand that a text can have multiple meanings</a:t>
            </a:r>
          </a:p>
          <a:p>
            <a:pPr lvl="1"/>
            <a:r>
              <a:rPr lang="en-US" dirty="0"/>
              <a:t>Look for clues that relate the text to the secondary scholarship on the topic</a:t>
            </a:r>
          </a:p>
          <a:p>
            <a:pPr lvl="1"/>
            <a:r>
              <a:rPr lang="en-US" dirty="0"/>
              <a:t>Ask questions about what did not happen in a text, as well as what was actually on the page</a:t>
            </a:r>
          </a:p>
          <a:p>
            <a:pPr lvl="1"/>
            <a:r>
              <a:rPr lang="en-US" dirty="0"/>
              <a:t>Compare the text to a series of prompts or questions</a:t>
            </a:r>
          </a:p>
          <a:p>
            <a:pPr lvl="1"/>
            <a:r>
              <a:rPr lang="en-US" dirty="0"/>
              <a:t>Look for contradictions and tensions within the text</a:t>
            </a:r>
          </a:p>
          <a:p>
            <a:pPr lvl="1"/>
            <a:r>
              <a:rPr lang="en-US" dirty="0"/>
              <a:t>Distinguish between what is and is not important in a text</a:t>
            </a:r>
          </a:p>
          <a:p>
            <a:pPr lvl="1"/>
            <a:r>
              <a:rPr lang="en-US" dirty="0"/>
              <a:t>Compare different sources to understand each of them better</a:t>
            </a:r>
          </a:p>
          <a:p>
            <a:endParaRPr lang="en-US" dirty="0"/>
          </a:p>
        </p:txBody>
      </p:sp>
      <p:sp>
        <p:nvSpPr>
          <p:cNvPr id="4" name="Content Placeholder 3"/>
          <p:cNvSpPr>
            <a:spLocks noGrp="1"/>
          </p:cNvSpPr>
          <p:nvPr>
            <p:ph sz="half" idx="2"/>
          </p:nvPr>
        </p:nvSpPr>
        <p:spPr>
          <a:xfrm>
            <a:off x="6183924" y="1894114"/>
            <a:ext cx="5181600" cy="4545993"/>
          </a:xfrm>
        </p:spPr>
        <p:txBody>
          <a:bodyPr>
            <a:normAutofit fontScale="77500" lnSpcReduction="20000"/>
          </a:bodyPr>
          <a:lstStyle/>
          <a:p>
            <a:r>
              <a:rPr lang="en-US" dirty="0"/>
              <a:t>Recognize that the text is the creation of particular people</a:t>
            </a:r>
          </a:p>
          <a:p>
            <a:r>
              <a:rPr lang="en-US" dirty="0"/>
              <a:t>Recognize that people in the 19th century are different than us, that they have very different assumptions</a:t>
            </a:r>
          </a:p>
          <a:p>
            <a:r>
              <a:rPr lang="en-US" dirty="0"/>
              <a:t>Recognize the biases that a figure from the past brings to his or her description of phenomena</a:t>
            </a:r>
          </a:p>
          <a:p>
            <a:r>
              <a:rPr lang="en-US" dirty="0"/>
              <a:t>Reconstruct the identity (values, attitudes, assumptions) of the person who produced the text</a:t>
            </a:r>
          </a:p>
          <a:p>
            <a:r>
              <a:rPr lang="en-US" dirty="0"/>
              <a:t>Consider other possible models of the phenomena being presented (in this case the family)</a:t>
            </a:r>
          </a:p>
          <a:p>
            <a:r>
              <a:rPr lang="en-US" dirty="0"/>
              <a:t>Step back and take oneself out of the story</a:t>
            </a:r>
          </a:p>
          <a:p>
            <a:r>
              <a:rPr lang="en-US" dirty="0"/>
              <a:t>Ask questions about the text – why was it produced, what was its purpose, what is it arguing</a:t>
            </a:r>
          </a:p>
          <a:p>
            <a:r>
              <a:rPr lang="en-US" dirty="0"/>
              <a:t>Consider other possible models of the phenomena being presented (in this case the family)</a:t>
            </a:r>
          </a:p>
          <a:p>
            <a:r>
              <a:rPr lang="en-US" dirty="0"/>
              <a:t>Compare this source to others in order to understand each of them better</a:t>
            </a:r>
            <a:br>
              <a:rPr lang="en-US" dirty="0"/>
            </a:br>
            <a:endParaRPr lang="en-US" dirty="0"/>
          </a:p>
          <a:p>
            <a:endParaRPr lang="en-US" dirty="0"/>
          </a:p>
        </p:txBody>
      </p:sp>
    </p:spTree>
    <p:extLst>
      <p:ext uri="{BB962C8B-B14F-4D97-AF65-F5344CB8AC3E}">
        <p14:creationId xmlns:p14="http://schemas.microsoft.com/office/powerpoint/2010/main" val="3843143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603"/>
            <a:ext cx="12192000" cy="1450757"/>
          </a:xfrm>
        </p:spPr>
        <p:txBody>
          <a:bodyPr>
            <a:normAutofit/>
          </a:bodyPr>
          <a:lstStyle/>
          <a:p>
            <a:pPr algn="ctr"/>
            <a:r>
              <a:rPr lang="en-US" sz="4000" dirty="0"/>
              <a:t>Then: how can we model these operations for students?</a:t>
            </a:r>
          </a:p>
        </p:txBody>
      </p:sp>
      <p:sp>
        <p:nvSpPr>
          <p:cNvPr id="3" name="Content Placeholder 2"/>
          <p:cNvSpPr>
            <a:spLocks noGrp="1"/>
          </p:cNvSpPr>
          <p:nvPr>
            <p:ph idx="1"/>
          </p:nvPr>
        </p:nvSpPr>
        <p:spPr/>
        <p:txBody>
          <a:bodyPr>
            <a:normAutofit/>
          </a:bodyPr>
          <a:lstStyle/>
          <a:p>
            <a:endParaRPr lang="en-US" dirty="0"/>
          </a:p>
          <a:p>
            <a:endParaRPr lang="en-US" dirty="0"/>
          </a:p>
          <a:p>
            <a:endParaRPr lang="en-US" sz="2800" dirty="0"/>
          </a:p>
          <a:p>
            <a:r>
              <a:rPr lang="en-US" sz="2800" dirty="0"/>
              <a:t>Recognize that the text is the creation of particular people</a:t>
            </a:r>
          </a:p>
          <a:p>
            <a:r>
              <a:rPr lang="en-US" sz="2800" dirty="0"/>
              <a:t>Recognize that people in the 19th century are different than us, that they have very different assumptions</a:t>
            </a:r>
          </a:p>
          <a:p>
            <a:r>
              <a:rPr lang="en-US" sz="2800" dirty="0"/>
              <a:t>Recognize the biases that a figure from the past brings to his or her description of phenomena</a:t>
            </a:r>
          </a:p>
          <a:p>
            <a:endParaRPr lang="en-US" dirty="0"/>
          </a:p>
        </p:txBody>
      </p:sp>
    </p:spTree>
    <p:extLst>
      <p:ext uri="{BB962C8B-B14F-4D97-AF65-F5344CB8AC3E}">
        <p14:creationId xmlns:p14="http://schemas.microsoft.com/office/powerpoint/2010/main" val="1230901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t>An example of how … Ask students (in teams) to make a list of the choices that were made in these two images and to indicate what these choices tell us about their creators’ notions of family</a:t>
            </a: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 y="1825624"/>
            <a:ext cx="5826369" cy="4628963"/>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91908" y="1828800"/>
            <a:ext cx="6600092" cy="4571999"/>
          </a:xfrm>
        </p:spPr>
      </p:pic>
    </p:spTree>
    <p:extLst>
      <p:ext uri="{BB962C8B-B14F-4D97-AF65-F5344CB8AC3E}">
        <p14:creationId xmlns:p14="http://schemas.microsoft.com/office/powerpoint/2010/main" val="4269947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This student team exercise:</a:t>
            </a:r>
          </a:p>
        </p:txBody>
      </p:sp>
      <p:sp>
        <p:nvSpPr>
          <p:cNvPr id="6" name="Content Placeholder 5"/>
          <p:cNvSpPr>
            <a:spLocks noGrp="1"/>
          </p:cNvSpPr>
          <p:nvPr>
            <p:ph idx="1"/>
          </p:nvPr>
        </p:nvSpPr>
        <p:spPr>
          <a:xfrm>
            <a:off x="838199" y="1825625"/>
            <a:ext cx="11035553" cy="4351338"/>
          </a:xfrm>
        </p:spPr>
        <p:txBody>
          <a:bodyPr/>
          <a:lstStyle/>
          <a:p>
            <a:endParaRPr lang="en-US" dirty="0"/>
          </a:p>
          <a:p>
            <a:endParaRPr lang="en-US" dirty="0"/>
          </a:p>
          <a:p>
            <a:endParaRPr lang="en-US" dirty="0"/>
          </a:p>
          <a:p>
            <a:r>
              <a:rPr lang="en-US" dirty="0"/>
              <a:t>Models for students the kinds of mental operation that students need to bring to their analysis of a work such as … the one important in your course (Step 3)</a:t>
            </a:r>
          </a:p>
          <a:p>
            <a:r>
              <a:rPr lang="en-US" dirty="0"/>
              <a:t>Gives students some practice at conducting the operations themselves (Step 4)</a:t>
            </a:r>
          </a:p>
          <a:p>
            <a:r>
              <a:rPr lang="en-US" dirty="0"/>
              <a:t>Provides the instructor with some information about how well the students are able to perform some of the operations needed to succeed in the course (Step 5)</a:t>
            </a:r>
          </a:p>
          <a:p>
            <a:endParaRPr lang="en-US" dirty="0"/>
          </a:p>
        </p:txBody>
      </p:sp>
    </p:spTree>
    <p:extLst>
      <p:ext uri="{BB962C8B-B14F-4D97-AF65-F5344CB8AC3E}">
        <p14:creationId xmlns:p14="http://schemas.microsoft.com/office/powerpoint/2010/main" val="472817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backward design?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5755" y="1781908"/>
            <a:ext cx="9706708" cy="4220307"/>
          </a:xfrm>
        </p:spPr>
      </p:pic>
    </p:spTree>
    <p:extLst>
      <p:ext uri="{BB962C8B-B14F-4D97-AF65-F5344CB8AC3E}">
        <p14:creationId xmlns:p14="http://schemas.microsoft.com/office/powerpoint/2010/main" val="3823589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73030"/>
          </a:xfrm>
        </p:spPr>
        <p:txBody>
          <a:bodyPr>
            <a:normAutofit/>
          </a:bodyPr>
          <a:lstStyle/>
          <a:p>
            <a:r>
              <a:rPr lang="en-GB" sz="3200" dirty="0"/>
              <a:t>There is a large literature (and diagrammatic representations)</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688124"/>
            <a:ext cx="6035675" cy="4618892"/>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06514" y="1746738"/>
            <a:ext cx="5985485" cy="4560277"/>
          </a:xfrm>
        </p:spPr>
      </p:pic>
    </p:spTree>
    <p:extLst>
      <p:ext uri="{BB962C8B-B14F-4D97-AF65-F5344CB8AC3E}">
        <p14:creationId xmlns:p14="http://schemas.microsoft.com/office/powerpoint/2010/main" val="3038961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From Gatekeeping to Mass Education</a:t>
            </a:r>
          </a:p>
        </p:txBody>
      </p:sp>
      <p:pic>
        <p:nvPicPr>
          <p:cNvPr id="16" name="Content Placeholder 1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3785" y="2073319"/>
            <a:ext cx="5723355" cy="4019559"/>
          </a:xfrm>
        </p:spPr>
      </p:pic>
      <p:pic>
        <p:nvPicPr>
          <p:cNvPr id="18" name="Content Placeholder 1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91200" y="2073319"/>
            <a:ext cx="6334137" cy="4019559"/>
          </a:xfrm>
        </p:spPr>
      </p:pic>
      <p:sp>
        <p:nvSpPr>
          <p:cNvPr id="2" name="TextBox 1"/>
          <p:cNvSpPr txBox="1"/>
          <p:nvPr/>
        </p:nvSpPr>
        <p:spPr>
          <a:xfrm>
            <a:off x="1869989" y="6326659"/>
            <a:ext cx="2372497" cy="523220"/>
          </a:xfrm>
          <a:prstGeom prst="rect">
            <a:avLst/>
          </a:prstGeom>
          <a:noFill/>
        </p:spPr>
        <p:txBody>
          <a:bodyPr wrap="square" rtlCol="0">
            <a:spAutoFit/>
          </a:bodyPr>
          <a:lstStyle/>
          <a:p>
            <a:pPr algn="ctr"/>
            <a:r>
              <a:rPr lang="en-US" sz="2800" dirty="0"/>
              <a:t>Sorting</a:t>
            </a:r>
          </a:p>
        </p:txBody>
      </p:sp>
      <p:sp>
        <p:nvSpPr>
          <p:cNvPr id="3" name="TextBox 2"/>
          <p:cNvSpPr txBox="1"/>
          <p:nvPr/>
        </p:nvSpPr>
        <p:spPr>
          <a:xfrm>
            <a:off x="7776519" y="6326659"/>
            <a:ext cx="2842054" cy="523220"/>
          </a:xfrm>
          <a:prstGeom prst="rect">
            <a:avLst/>
          </a:prstGeom>
          <a:noFill/>
        </p:spPr>
        <p:txBody>
          <a:bodyPr wrap="square" rtlCol="0">
            <a:spAutoFit/>
          </a:bodyPr>
          <a:lstStyle/>
          <a:p>
            <a:pPr algn="ctr"/>
            <a:r>
              <a:rPr lang="en-US" sz="2800" dirty="0"/>
              <a:t>Educating?</a:t>
            </a:r>
          </a:p>
        </p:txBody>
      </p:sp>
    </p:spTree>
    <p:extLst>
      <p:ext uri="{BB962C8B-B14F-4D97-AF65-F5344CB8AC3E}">
        <p14:creationId xmlns:p14="http://schemas.microsoft.com/office/powerpoint/2010/main" val="1526937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28954"/>
            <a:ext cx="5920154" cy="6729046"/>
          </a:xfrm>
        </p:spPr>
      </p:pic>
      <p:sp>
        <p:nvSpPr>
          <p:cNvPr id="4" name="Content Placeholder 3"/>
          <p:cNvSpPr>
            <a:spLocks noGrp="1"/>
          </p:cNvSpPr>
          <p:nvPr>
            <p:ph sz="half" idx="2"/>
          </p:nvPr>
        </p:nvSpPr>
        <p:spPr/>
        <p:txBody>
          <a:bodyPr/>
          <a:lstStyle/>
          <a:p>
            <a:endParaRPr lang="en-GB" dirty="0"/>
          </a:p>
          <a:p>
            <a:endParaRPr lang="en-GB" dirty="0"/>
          </a:p>
          <a:p>
            <a:r>
              <a:rPr lang="en-GB" dirty="0"/>
              <a:t>See hand out, for this image.</a:t>
            </a:r>
          </a:p>
        </p:txBody>
      </p:sp>
    </p:spTree>
    <p:extLst>
      <p:ext uri="{BB962C8B-B14F-4D97-AF65-F5344CB8AC3E}">
        <p14:creationId xmlns:p14="http://schemas.microsoft.com/office/powerpoint/2010/main" val="3735874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603"/>
            <a:ext cx="12192000" cy="956043"/>
          </a:xfrm>
        </p:spPr>
        <p:txBody>
          <a:bodyPr>
            <a:normAutofit/>
          </a:bodyPr>
          <a:lstStyle/>
          <a:p>
            <a:pPr algn="ctr"/>
            <a:r>
              <a:rPr lang="en-GB" sz="3200" b="1" dirty="0"/>
              <a:t>Some brief notes about assessment</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8954" y="1875692"/>
            <a:ext cx="6377354" cy="4396154"/>
          </a:xfrm>
        </p:spPr>
      </p:pic>
      <p:sp>
        <p:nvSpPr>
          <p:cNvPr id="4" name="Content Placeholder 3"/>
          <p:cNvSpPr>
            <a:spLocks noGrp="1"/>
          </p:cNvSpPr>
          <p:nvPr>
            <p:ph sz="half" idx="2"/>
          </p:nvPr>
        </p:nvSpPr>
        <p:spPr>
          <a:xfrm>
            <a:off x="7408984" y="1845734"/>
            <a:ext cx="3746695" cy="4402665"/>
          </a:xfrm>
        </p:spPr>
        <p:txBody>
          <a:bodyPr/>
          <a:lstStyle/>
          <a:p>
            <a:endParaRPr lang="en-GB" dirty="0"/>
          </a:p>
          <a:p>
            <a:endParaRPr lang="en-GB" dirty="0"/>
          </a:p>
          <a:p>
            <a:pPr algn="ctr"/>
            <a:r>
              <a:rPr lang="en-GB" sz="2800" b="1" dirty="0"/>
              <a:t>A very simple overview</a:t>
            </a:r>
          </a:p>
        </p:txBody>
      </p:sp>
    </p:spTree>
    <p:extLst>
      <p:ext uri="{BB962C8B-B14F-4D97-AF65-F5344CB8AC3E}">
        <p14:creationId xmlns:p14="http://schemas.microsoft.com/office/powerpoint/2010/main" val="2862870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62259"/>
          </a:xfrm>
        </p:spPr>
        <p:txBody>
          <a:bodyPr>
            <a:normAutofit fontScale="90000"/>
          </a:bodyPr>
          <a:lstStyle/>
          <a:p>
            <a:pPr algn="ctr"/>
            <a:r>
              <a:rPr lang="en-GB" sz="3600" b="1" dirty="0"/>
              <a:t>There’s no set grid or template – design your own, but include amongst other things: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40173995"/>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2711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79488"/>
          </a:xfrm>
        </p:spPr>
        <p:txBody>
          <a:bodyPr>
            <a:normAutofit/>
          </a:bodyPr>
          <a:lstStyle/>
          <a:p>
            <a:pPr algn="ctr"/>
            <a:r>
              <a:rPr lang="en-GB" sz="2800" b="1" dirty="0"/>
              <a:t>Take into account what is to be learnt.</a:t>
            </a:r>
            <a:br>
              <a:rPr lang="en-GB" sz="2800" b="1" dirty="0"/>
            </a:br>
            <a:r>
              <a:rPr lang="en-GB" sz="2800" b="1" dirty="0"/>
              <a:t>Simplified version of Bloom’s taxonomy: hierarchy of engaged learning</a:t>
            </a:r>
          </a:p>
        </p:txBody>
      </p:sp>
      <p:sp>
        <p:nvSpPr>
          <p:cNvPr id="3" name="Content Placeholder 2"/>
          <p:cNvSpPr>
            <a:spLocks noGrp="1"/>
          </p:cNvSpPr>
          <p:nvPr>
            <p:ph idx="1"/>
          </p:nvPr>
        </p:nvSpPr>
        <p:spPr>
          <a:xfrm>
            <a:off x="1097280" y="1324708"/>
            <a:ext cx="10058400" cy="4544386"/>
          </a:xfrm>
        </p:spPr>
        <p:txBody>
          <a:bodyPr>
            <a:normAutofit/>
          </a:bodyPr>
          <a:lstStyle/>
          <a:p>
            <a:endParaRPr lang="en-GB" dirty="0"/>
          </a:p>
        </p:txBody>
      </p:sp>
      <p:pic>
        <p:nvPicPr>
          <p:cNvPr id="1026" name="Picture 2" descr="C:\Users\User\Desktop\BloomTaxonom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7012" y="1840523"/>
            <a:ext cx="6657975" cy="4829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546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1121"/>
          </a:xfrm>
        </p:spPr>
        <p:txBody>
          <a:bodyPr>
            <a:normAutofit/>
          </a:bodyPr>
          <a:lstStyle/>
          <a:p>
            <a:pPr algn="ctr"/>
            <a:r>
              <a:rPr lang="en-GB" sz="3600" b="1" dirty="0"/>
              <a:t>1. How can this (and other taxonomies/matrices) help to inform learning outcomes?</a:t>
            </a:r>
            <a:br>
              <a:rPr lang="en-GB" sz="3600" b="1" dirty="0"/>
            </a:br>
            <a:r>
              <a:rPr lang="en-GB" sz="3600" b="1" dirty="0"/>
              <a:t/>
            </a:r>
            <a:br>
              <a:rPr lang="en-GB" sz="3600" b="1" dirty="0"/>
            </a:br>
            <a:r>
              <a:rPr lang="en-GB" sz="3600" b="1" dirty="0"/>
              <a:t>2. Relevance and ‘authenticity’: how can student tasks (and, ultimately, the summative assessment) be mapped against the learning outcomes?</a:t>
            </a:r>
            <a:br>
              <a:rPr lang="en-GB" sz="3600" b="1" dirty="0"/>
            </a:br>
            <a:endParaRPr lang="en-GB" sz="3600" b="1"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298484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0" y="0"/>
            <a:ext cx="12192000" cy="6318738"/>
          </a:xfrm>
        </p:spPr>
        <p:txBody>
          <a:bodyPr>
            <a:normAutofit fontScale="92500" lnSpcReduction="10000"/>
          </a:bodyPr>
          <a:lstStyle/>
          <a:p>
            <a:r>
              <a:rPr lang="en-GB" sz="3000" b="1" dirty="0"/>
              <a:t>Potential Learning Outcomes for Year 1 (entry level) History Degree Courses</a:t>
            </a:r>
            <a:r>
              <a:rPr lang="en-GB" sz="3000" dirty="0"/>
              <a:t>.  </a:t>
            </a:r>
            <a:r>
              <a:rPr lang="en-GB" sz="3000" b="1" dirty="0"/>
              <a:t>The following ideas for learning outcomes (LOs) come from the USA.</a:t>
            </a:r>
          </a:p>
          <a:p>
            <a:endParaRPr lang="en-GB" b="1" dirty="0"/>
          </a:p>
          <a:p>
            <a:pPr marL="457200" indent="-457200">
              <a:buFont typeface="+mj-lt"/>
              <a:buAutoNum type="arabicPeriod"/>
            </a:pPr>
            <a:r>
              <a:rPr lang="en-GB" b="1" dirty="0"/>
              <a:t>To learn how to evaluate historical arguments on the basis of evidence drawn from historical source materials</a:t>
            </a:r>
            <a:endParaRPr lang="en-GB" dirty="0"/>
          </a:p>
          <a:p>
            <a:pPr marL="457200" lvl="0" indent="-457200">
              <a:buFont typeface="+mj-lt"/>
              <a:buAutoNum type="arabicPeriod"/>
            </a:pPr>
            <a:r>
              <a:rPr lang="en-GB" b="1" dirty="0"/>
              <a:t>To learn how to construct a historical argument and to make a case for it through effective presentation of evidence</a:t>
            </a:r>
            <a:endParaRPr lang="en-GB" dirty="0"/>
          </a:p>
          <a:p>
            <a:pPr marL="457200" lvl="0" indent="-457200">
              <a:buFont typeface="+mj-lt"/>
              <a:buAutoNum type="arabicPeriod"/>
            </a:pPr>
            <a:r>
              <a:rPr lang="en-GB" b="1" dirty="0"/>
              <a:t>To learn how to construct a historical context and interpret a primary source using that context</a:t>
            </a:r>
            <a:endParaRPr lang="en-GB" dirty="0"/>
          </a:p>
          <a:p>
            <a:pPr marL="457200" lvl="0" indent="-457200">
              <a:buFont typeface="+mj-lt"/>
              <a:buAutoNum type="arabicPeriod"/>
            </a:pPr>
            <a:r>
              <a:rPr lang="en-GB" b="1" dirty="0"/>
              <a:t>To understand the perspectives of people in the past</a:t>
            </a:r>
            <a:endParaRPr lang="en-GB" dirty="0"/>
          </a:p>
          <a:p>
            <a:pPr marL="457200" lvl="0" indent="-457200">
              <a:buFont typeface="+mj-lt"/>
              <a:buAutoNum type="arabicPeriod"/>
            </a:pPr>
            <a:r>
              <a:rPr lang="en-GB" b="1" dirty="0"/>
              <a:t>To understand and tolerate multiple scholarly perspectives</a:t>
            </a:r>
            <a:endParaRPr lang="en-GB" dirty="0"/>
          </a:p>
          <a:p>
            <a:pPr marL="457200" lvl="0" indent="-457200">
              <a:buFont typeface="+mj-lt"/>
              <a:buAutoNum type="arabicPeriod"/>
            </a:pPr>
            <a:r>
              <a:rPr lang="en-GB" b="1" dirty="0"/>
              <a:t>To assess habitually the origin, audience, date, genre and content of a source</a:t>
            </a:r>
            <a:endParaRPr lang="en-GB" dirty="0"/>
          </a:p>
          <a:p>
            <a:pPr marL="457200" lvl="0" indent="-457200">
              <a:buFont typeface="+mj-lt"/>
              <a:buAutoNum type="arabicPeriod"/>
            </a:pPr>
            <a:r>
              <a:rPr lang="en-GB" b="1" dirty="0"/>
              <a:t>To narrate, in written or oral form, an event from the past in a way that rejects inevitability</a:t>
            </a:r>
            <a:endParaRPr lang="en-GB" dirty="0"/>
          </a:p>
          <a:p>
            <a:pPr marL="457200" lvl="0" indent="-457200">
              <a:buFont typeface="+mj-lt"/>
              <a:buAutoNum type="arabicPeriod"/>
            </a:pPr>
            <a:r>
              <a:rPr lang="en-GB" b="1" dirty="0"/>
              <a:t>To distinguish responsible invocations of history in public discourse from specious or misleading ones</a:t>
            </a:r>
            <a:endParaRPr lang="en-GB" dirty="0"/>
          </a:p>
          <a:p>
            <a:pPr marL="457200" lvl="0" indent="-457200">
              <a:buFont typeface="+mj-lt"/>
              <a:buAutoNum type="arabicPeriod"/>
            </a:pPr>
            <a:r>
              <a:rPr lang="en-GB" b="1" dirty="0"/>
              <a:t>To apply historical knowledge and historical thinking to contemporary issues</a:t>
            </a:r>
            <a:endParaRPr lang="en-GB" dirty="0"/>
          </a:p>
          <a:p>
            <a:pPr marL="457200" lvl="0" indent="-457200">
              <a:buFont typeface="+mj-lt"/>
              <a:buAutoNum type="arabicPeriod"/>
            </a:pPr>
            <a:r>
              <a:rPr lang="en-GB" b="1" dirty="0"/>
              <a:t>To form an understanding of what is and what is not historically significant by assessing new sources, current events and students’ locales, and by asking questions about changes that affected large numbers of people in the past or had enduring consequences</a:t>
            </a:r>
            <a:endParaRPr lang="en-GB" dirty="0"/>
          </a:p>
          <a:p>
            <a:pPr marL="457200" lvl="0" indent="-457200">
              <a:buFont typeface="+mj-lt"/>
              <a:buAutoNum type="arabicPeriod"/>
            </a:pPr>
            <a:r>
              <a:rPr lang="en-GB" b="1" dirty="0"/>
              <a:t>To independently ask cogent questions about the past</a:t>
            </a:r>
            <a:endParaRPr lang="en-GB" dirty="0"/>
          </a:p>
          <a:p>
            <a:endParaRPr lang="en-GB" dirty="0"/>
          </a:p>
        </p:txBody>
      </p:sp>
    </p:spTree>
    <p:extLst>
      <p:ext uri="{BB962C8B-B14F-4D97-AF65-F5344CB8AC3E}">
        <p14:creationId xmlns:p14="http://schemas.microsoft.com/office/powerpoint/2010/main" val="3550478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2050" name="Picture 2" descr="C:\Users\User\Desktop\verbs-for-blooms-taxonom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23" y="0"/>
            <a:ext cx="1250852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37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a:t>You decide how you want to set out your Scheme of Work</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37836999"/>
              </p:ext>
            </p:extLst>
          </p:nvPr>
        </p:nvGraphicFramePr>
        <p:xfrm>
          <a:off x="175847" y="1881433"/>
          <a:ext cx="11676185" cy="5095682"/>
        </p:xfrm>
        <a:graphic>
          <a:graphicData uri="http://schemas.openxmlformats.org/drawingml/2006/table">
            <a:tbl>
              <a:tblPr firstRow="1" bandRow="1">
                <a:tableStyleId>{5C22544A-7EE6-4342-B048-85BDC9FD1C3A}</a:tableStyleId>
              </a:tblPr>
              <a:tblGrid>
                <a:gridCol w="2668058">
                  <a:extLst>
                    <a:ext uri="{9D8B030D-6E8A-4147-A177-3AD203B41FA5}">
                      <a16:colId xmlns:a16="http://schemas.microsoft.com/office/drawing/2014/main" xmlns="" val="20000"/>
                    </a:ext>
                  </a:extLst>
                </a:gridCol>
                <a:gridCol w="1800550">
                  <a:extLst>
                    <a:ext uri="{9D8B030D-6E8A-4147-A177-3AD203B41FA5}">
                      <a16:colId xmlns:a16="http://schemas.microsoft.com/office/drawing/2014/main" xmlns="" val="20001"/>
                    </a:ext>
                  </a:extLst>
                </a:gridCol>
                <a:gridCol w="1800550">
                  <a:extLst>
                    <a:ext uri="{9D8B030D-6E8A-4147-A177-3AD203B41FA5}">
                      <a16:colId xmlns:a16="http://schemas.microsoft.com/office/drawing/2014/main" xmlns="" val="20002"/>
                    </a:ext>
                  </a:extLst>
                </a:gridCol>
                <a:gridCol w="1800550">
                  <a:extLst>
                    <a:ext uri="{9D8B030D-6E8A-4147-A177-3AD203B41FA5}">
                      <a16:colId xmlns:a16="http://schemas.microsoft.com/office/drawing/2014/main" xmlns="" val="20003"/>
                    </a:ext>
                  </a:extLst>
                </a:gridCol>
                <a:gridCol w="1800550">
                  <a:extLst>
                    <a:ext uri="{9D8B030D-6E8A-4147-A177-3AD203B41FA5}">
                      <a16:colId xmlns:a16="http://schemas.microsoft.com/office/drawing/2014/main" xmlns="" val="20004"/>
                    </a:ext>
                  </a:extLst>
                </a:gridCol>
                <a:gridCol w="1805927">
                  <a:extLst>
                    <a:ext uri="{9D8B030D-6E8A-4147-A177-3AD203B41FA5}">
                      <a16:colId xmlns:a16="http://schemas.microsoft.com/office/drawing/2014/main" xmlns="" val="20005"/>
                    </a:ext>
                  </a:extLst>
                </a:gridCol>
              </a:tblGrid>
              <a:tr h="862440">
                <a:tc>
                  <a:txBody>
                    <a:bodyPr/>
                    <a:lstStyle/>
                    <a:p>
                      <a:r>
                        <a:rPr lang="en-GB" dirty="0"/>
                        <a:t>Learning Outcomes</a:t>
                      </a:r>
                    </a:p>
                  </a:txBody>
                  <a:tcPr/>
                </a:tc>
                <a:tc>
                  <a:txBody>
                    <a:bodyPr/>
                    <a:lstStyle/>
                    <a:p>
                      <a:r>
                        <a:rPr lang="en-GB" dirty="0"/>
                        <a:t>Tutor-led</a:t>
                      </a:r>
                    </a:p>
                  </a:txBody>
                  <a:tcPr/>
                </a:tc>
                <a:tc>
                  <a:txBody>
                    <a:bodyPr/>
                    <a:lstStyle/>
                    <a:p>
                      <a:r>
                        <a:rPr lang="en-GB" dirty="0"/>
                        <a:t>Student engagement</a:t>
                      </a:r>
                    </a:p>
                  </a:txBody>
                  <a:tcPr/>
                </a:tc>
                <a:tc>
                  <a:txBody>
                    <a:bodyPr/>
                    <a:lstStyle/>
                    <a:p>
                      <a:r>
                        <a:rPr lang="en-GB" dirty="0"/>
                        <a:t>Assessment</a:t>
                      </a:r>
                    </a:p>
                  </a:txBody>
                  <a:tcPr/>
                </a:tc>
                <a:tc>
                  <a:txBody>
                    <a:bodyPr/>
                    <a:lstStyle/>
                    <a:p>
                      <a:r>
                        <a:rPr lang="en-GB" dirty="0"/>
                        <a:t>Links to standards/attributes,</a:t>
                      </a:r>
                      <a:r>
                        <a:rPr lang="en-GB" baseline="0" dirty="0"/>
                        <a:t> etc.</a:t>
                      </a:r>
                      <a:endParaRPr lang="en-GB" dirty="0"/>
                    </a:p>
                  </a:txBody>
                  <a:tcPr/>
                </a:tc>
                <a:tc>
                  <a:txBody>
                    <a:bodyPr/>
                    <a:lstStyle/>
                    <a:p>
                      <a:r>
                        <a:rPr lang="en-GB" dirty="0"/>
                        <a:t>Resources </a:t>
                      </a:r>
                    </a:p>
                  </a:txBody>
                  <a:tcPr/>
                </a:tc>
                <a:extLst>
                  <a:ext uri="{0D108BD9-81ED-4DB2-BD59-A6C34878D82A}">
                    <a16:rowId xmlns:a16="http://schemas.microsoft.com/office/drawing/2014/main" xmlns="" val="10000"/>
                  </a:ext>
                </a:extLst>
              </a:tr>
              <a:tr h="349767">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10001"/>
                  </a:ext>
                </a:extLst>
              </a:tr>
              <a:tr h="3449762">
                <a:tc>
                  <a:txBody>
                    <a:bodyPr/>
                    <a:lstStyle/>
                    <a:p>
                      <a:r>
                        <a:rPr lang="en-GB" dirty="0"/>
                        <a:t>Make the LO about the student (not you).</a:t>
                      </a:r>
                    </a:p>
                  </a:txBody>
                  <a:tcPr/>
                </a:tc>
                <a:tc>
                  <a:txBody>
                    <a:bodyPr/>
                    <a:lstStyle/>
                    <a:p>
                      <a:r>
                        <a:rPr lang="en-GB" dirty="0"/>
                        <a:t>Can be blended – not only lecture/seminar/workshop.</a:t>
                      </a:r>
                    </a:p>
                  </a:txBody>
                  <a:tcPr/>
                </a:tc>
                <a:tc>
                  <a:txBody>
                    <a:bodyPr/>
                    <a:lstStyle/>
                    <a:p>
                      <a:r>
                        <a:rPr lang="en-GB" dirty="0"/>
                        <a:t>What will they do: individually; in groups; in class; on site; how does it align with your intended LOs?  Does it provide a ‘stretch’?</a:t>
                      </a:r>
                    </a:p>
                  </a:txBody>
                  <a:tcPr/>
                </a:tc>
                <a:tc>
                  <a:txBody>
                    <a:bodyPr/>
                    <a:lstStyle/>
                    <a:p>
                      <a:r>
                        <a:rPr lang="en-GB" dirty="0"/>
                        <a:t>Again, ‘strategic alignment’ to what you have stated as</a:t>
                      </a:r>
                      <a:r>
                        <a:rPr lang="en-GB" baseline="0" dirty="0"/>
                        <a:t> LOs; what you have asked them to do individually or otherwise.  Is it attainable and measurable?</a:t>
                      </a:r>
                      <a:endParaRPr lang="en-GB" dirty="0"/>
                    </a:p>
                  </a:txBody>
                  <a:tcPr/>
                </a:tc>
                <a:tc>
                  <a:txBody>
                    <a:bodyPr/>
                    <a:lstStyle/>
                    <a:p>
                      <a:r>
                        <a:rPr lang="en-GB" dirty="0"/>
                        <a:t>For example: employability; the global dimension; ‘soft skills’,</a:t>
                      </a:r>
                      <a:r>
                        <a:rPr lang="en-GB" baseline="0" dirty="0"/>
                        <a:t> often seen in graduate attributes; professional or other standards; QAA benchmark guidance.</a:t>
                      </a:r>
                      <a:endParaRPr lang="en-GB" dirty="0"/>
                    </a:p>
                  </a:txBody>
                  <a:tcPr/>
                </a:tc>
                <a:tc>
                  <a:txBody>
                    <a:bodyPr/>
                    <a:lstStyle/>
                    <a:p>
                      <a:r>
                        <a:rPr lang="en-GB" dirty="0"/>
                        <a:t>Do you need the help of others?  Do you need specific learning environments?   Are</a:t>
                      </a:r>
                      <a:r>
                        <a:rPr lang="en-GB" baseline="0" dirty="0"/>
                        <a:t> there technological needs?  How do you assure equity of access?</a:t>
                      </a:r>
                      <a:r>
                        <a:rPr lang="en-GB" dirty="0"/>
                        <a:t> </a:t>
                      </a:r>
                    </a:p>
                  </a:txBody>
                  <a:tcPr/>
                </a:tc>
                <a:extLst>
                  <a:ext uri="{0D108BD9-81ED-4DB2-BD59-A6C34878D82A}">
                    <a16:rowId xmlns:a16="http://schemas.microsoft.com/office/drawing/2014/main" xmlns="" val="10002"/>
                  </a:ext>
                </a:extLst>
              </a:tr>
              <a:tr h="349767">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932183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help students ‘invent the university’?</a:t>
            </a:r>
          </a:p>
        </p:txBody>
      </p:sp>
      <p:sp>
        <p:nvSpPr>
          <p:cNvPr id="3" name="Content Placeholder 2"/>
          <p:cNvSpPr>
            <a:spLocks noGrp="1"/>
          </p:cNvSpPr>
          <p:nvPr>
            <p:ph sz="half" idx="1"/>
          </p:nvPr>
        </p:nvSpPr>
        <p:spPr/>
        <p:txBody>
          <a:bodyPr>
            <a:normAutofit/>
          </a:bodyPr>
          <a:lstStyle/>
          <a:p>
            <a:r>
              <a:rPr lang="en-US" sz="3200" dirty="0"/>
              <a:t>Teach them the steps that they need to master in order to succeed in the discipline</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715249" y="1825625"/>
            <a:ext cx="2912844" cy="3972060"/>
          </a:xfrm>
        </p:spPr>
      </p:pic>
    </p:spTree>
    <p:extLst>
      <p:ext uri="{BB962C8B-B14F-4D97-AF65-F5344CB8AC3E}">
        <p14:creationId xmlns:p14="http://schemas.microsoft.com/office/powerpoint/2010/main" val="1649888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Expertise and Ignorance</a:t>
            </a:r>
          </a:p>
        </p:txBody>
      </p:sp>
      <p:sp>
        <p:nvSpPr>
          <p:cNvPr id="3" name="Content Placeholder 2"/>
          <p:cNvSpPr>
            <a:spLocks noGrp="1"/>
          </p:cNvSpPr>
          <p:nvPr>
            <p:ph sz="half" idx="1"/>
          </p:nvPr>
        </p:nvSpPr>
        <p:spPr/>
        <p:txBody>
          <a:bodyPr/>
          <a:lstStyle/>
          <a:p>
            <a:endParaRPr lang="en-US" dirty="0"/>
          </a:p>
          <a:p>
            <a:endParaRPr lang="en-US" dirty="0"/>
          </a:p>
          <a:p>
            <a:r>
              <a:rPr lang="en-US" dirty="0"/>
              <a:t>Expertise is necessary for teaching to occur</a:t>
            </a:r>
          </a:p>
          <a:p>
            <a:r>
              <a:rPr lang="en-US" dirty="0"/>
              <a:t>Expertise can prevent learning</a:t>
            </a:r>
          </a:p>
          <a:p>
            <a:pPr lvl="1"/>
            <a:r>
              <a:rPr lang="en-US" dirty="0"/>
              <a:t>The ‘natural’ becomes invisible</a:t>
            </a:r>
          </a:p>
          <a:p>
            <a:r>
              <a:rPr lang="en-US" dirty="0"/>
              <a:t>To escape this dilemma we must do intellectual work to make explicit all the steps necessary to complete tasks in our discipline </a:t>
            </a:r>
          </a:p>
          <a:p>
            <a:endParaRPr lang="en-US" dirty="0"/>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28458" y="1841680"/>
            <a:ext cx="5870050" cy="4277766"/>
          </a:xfrm>
        </p:spPr>
      </p:pic>
    </p:spTree>
    <p:extLst>
      <p:ext uri="{BB962C8B-B14F-4D97-AF65-F5344CB8AC3E}">
        <p14:creationId xmlns:p14="http://schemas.microsoft.com/office/powerpoint/2010/main" val="2865582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093" y="365125"/>
            <a:ext cx="11044707" cy="1325563"/>
          </a:xfrm>
        </p:spPr>
        <p:txBody>
          <a:bodyPr>
            <a:normAutofit/>
          </a:bodyPr>
          <a:lstStyle/>
          <a:p>
            <a:r>
              <a:rPr lang="en-US" sz="3600" i="1" dirty="0"/>
              <a:t>This American Life</a:t>
            </a:r>
            <a:r>
              <a:rPr lang="en-US" sz="3600" dirty="0"/>
              <a:t>: Alzheimer's and “Practicing the Clock”</a:t>
            </a:r>
          </a:p>
        </p:txBody>
      </p:sp>
      <p:sp>
        <p:nvSpPr>
          <p:cNvPr id="3" name="Content Placeholder 2"/>
          <p:cNvSpPr>
            <a:spLocks noGrp="1"/>
          </p:cNvSpPr>
          <p:nvPr>
            <p:ph sz="half" idx="1"/>
          </p:nvPr>
        </p:nvSpPr>
        <p:spPr>
          <a:xfrm>
            <a:off x="152400" y="1845734"/>
            <a:ext cx="5882639" cy="4601958"/>
          </a:xfrm>
        </p:spPr>
        <p:txBody>
          <a:bodyPr>
            <a:normAutofit/>
          </a:bodyPr>
          <a:lstStyle/>
          <a:p>
            <a:endParaRPr lang="en-US" dirty="0"/>
          </a:p>
          <a:p>
            <a:endParaRPr lang="en-US" dirty="0"/>
          </a:p>
          <a:p>
            <a:pPr algn="ctr"/>
            <a:r>
              <a:rPr lang="en-US" b="1" dirty="0"/>
              <a:t>How does one read an analogue clock?</a:t>
            </a:r>
          </a:p>
          <a:p>
            <a:r>
              <a:rPr lang="en-US" dirty="0"/>
              <a:t>“Superimposition of 3 Types”</a:t>
            </a:r>
          </a:p>
          <a:p>
            <a:pPr lvl="1"/>
            <a:r>
              <a:rPr lang="en-US" dirty="0"/>
              <a:t>Two hands</a:t>
            </a:r>
          </a:p>
          <a:p>
            <a:pPr lvl="2"/>
            <a:r>
              <a:rPr lang="en-US" sz="2400" dirty="0"/>
              <a:t>Eye goes to larger – repress that urge</a:t>
            </a:r>
          </a:p>
          <a:p>
            <a:pPr lvl="1"/>
            <a:r>
              <a:rPr lang="en-US" dirty="0"/>
              <a:t>When reading short hand  – each unit represents one hour</a:t>
            </a:r>
          </a:p>
          <a:p>
            <a:pPr lvl="2"/>
            <a:r>
              <a:rPr lang="en-US" sz="2400" dirty="0"/>
              <a:t>Except that there are only 12</a:t>
            </a:r>
          </a:p>
          <a:p>
            <a:pPr lvl="1"/>
            <a:r>
              <a:rPr lang="en-US" dirty="0"/>
              <a:t>When reading the long hand -- the same units each represent 5 minutes</a:t>
            </a:r>
          </a:p>
          <a:p>
            <a:pPr lvl="2"/>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130840" y="1825625"/>
            <a:ext cx="3264319" cy="4351338"/>
          </a:xfrm>
        </p:spPr>
      </p:pic>
    </p:spTree>
    <p:extLst>
      <p:ext uri="{BB962C8B-B14F-4D97-AF65-F5344CB8AC3E}">
        <p14:creationId xmlns:p14="http://schemas.microsoft.com/office/powerpoint/2010/main" val="41644023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rtlCol="0">
            <a:normAutofit/>
          </a:bodyPr>
          <a:lstStyle/>
          <a:p>
            <a:pPr>
              <a:defRPr/>
            </a:pPr>
            <a:r>
              <a:rPr lang="en-US" sz="4000" b="1" dirty="0"/>
              <a:t>Decoding the Disciplines</a:t>
            </a:r>
            <a:br>
              <a:rPr lang="en-US" sz="4000" b="1" dirty="0"/>
            </a:br>
            <a:endParaRPr lang="en-US" sz="3800" b="1" dirty="0"/>
          </a:p>
        </p:txBody>
      </p:sp>
      <p:sp>
        <p:nvSpPr>
          <p:cNvPr id="33795" name="Rectangle 3"/>
          <p:cNvSpPr>
            <a:spLocks noGrp="1" noChangeArrowheads="1"/>
          </p:cNvSpPr>
          <p:nvPr>
            <p:ph type="body" sz="half" idx="1"/>
          </p:nvPr>
        </p:nvSpPr>
        <p:spPr>
          <a:xfrm>
            <a:off x="433754" y="1219201"/>
            <a:ext cx="2086708" cy="4759325"/>
          </a:xfrm>
        </p:spPr>
        <p:txBody>
          <a:bodyPr/>
          <a:lstStyle/>
          <a:p>
            <a:pPr eaLnBrk="1" hangingPunct="1"/>
            <a:endParaRPr lang="en-US" b="1" dirty="0"/>
          </a:p>
          <a:p>
            <a:pPr eaLnBrk="1" hangingPunct="1"/>
            <a:endParaRPr lang="en-US" b="1" dirty="0"/>
          </a:p>
          <a:p>
            <a:pPr eaLnBrk="1" hangingPunct="1"/>
            <a:endParaRPr lang="en-US" b="1" dirty="0"/>
          </a:p>
          <a:p>
            <a:pPr eaLnBrk="1" hangingPunct="1"/>
            <a:endParaRPr lang="en-US" b="1" dirty="0"/>
          </a:p>
          <a:p>
            <a:pPr eaLnBrk="1" hangingPunct="1"/>
            <a:r>
              <a:rPr lang="en-US" b="1" dirty="0"/>
              <a:t>Making  the Hidden Curriculum Visible </a:t>
            </a:r>
          </a:p>
        </p:txBody>
      </p:sp>
      <p:pic>
        <p:nvPicPr>
          <p:cNvPr id="33796" name="Content Placeholder 6" descr="Picture2.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540369" y="1043354"/>
            <a:ext cx="6899031" cy="5298831"/>
          </a:xfrm>
        </p:spPr>
      </p:pic>
      <p:sp>
        <p:nvSpPr>
          <p:cNvPr id="11266" name="Slide Number Placeholder 6"/>
          <p:cNvSpPr>
            <a:spLocks noGrp="1"/>
          </p:cNvSpPr>
          <p:nvPr>
            <p:ph type="sldNum" sz="quarter" idx="12"/>
          </p:nvPr>
        </p:nvSpPr>
        <p:spPr/>
        <p:txBody>
          <a:bodyPr>
            <a:normAutofit/>
          </a:bodyPr>
          <a:lstStyle/>
          <a:p>
            <a:pPr>
              <a:defRPr/>
            </a:pPr>
            <a:fld id="{01A4C381-740E-488E-996C-E4F7970F7BC7}" type="slidenum">
              <a:rPr lang="en-US"/>
              <a:pPr>
                <a:defRPr/>
              </a:pPr>
              <a:t>6</a:t>
            </a:fld>
            <a:endParaRPr lang="en-US" dirty="0"/>
          </a:p>
        </p:txBody>
      </p:sp>
    </p:spTree>
    <p:extLst>
      <p:ext uri="{BB962C8B-B14F-4D97-AF65-F5344CB8AC3E}">
        <p14:creationId xmlns:p14="http://schemas.microsoft.com/office/powerpoint/2010/main" val="2066443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6"/>
            <a:ext cx="10515600" cy="1024762"/>
          </a:xfrm>
        </p:spPr>
        <p:txBody>
          <a:bodyPr>
            <a:normAutofit/>
          </a:bodyPr>
          <a:lstStyle/>
          <a:p>
            <a:r>
              <a:rPr lang="en-US" dirty="0"/>
              <a:t>Decoding Step 1</a:t>
            </a:r>
          </a:p>
        </p:txBody>
      </p:sp>
      <p:sp>
        <p:nvSpPr>
          <p:cNvPr id="7" name="Content Placeholder 6"/>
          <p:cNvSpPr>
            <a:spLocks noGrp="1"/>
          </p:cNvSpPr>
          <p:nvPr>
            <p:ph sz="half" idx="1"/>
          </p:nvPr>
        </p:nvSpPr>
        <p:spPr>
          <a:xfrm>
            <a:off x="515470" y="1825625"/>
            <a:ext cx="2837330" cy="4926387"/>
          </a:xfrm>
        </p:spPr>
        <p:txBody>
          <a:bodyPr>
            <a:normAutofit/>
          </a:bodyPr>
          <a:lstStyle/>
          <a:p>
            <a:r>
              <a:rPr lang="en-US" sz="3200" dirty="0"/>
              <a:t>Begin by identifying a place in a particular course where the learning of many students is blocked</a:t>
            </a:r>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82308" y="762000"/>
            <a:ext cx="5917694" cy="5545015"/>
          </a:xfrm>
        </p:spPr>
      </p:pic>
    </p:spTree>
    <p:extLst>
      <p:ext uri="{BB962C8B-B14F-4D97-AF65-F5344CB8AC3E}">
        <p14:creationId xmlns:p14="http://schemas.microsoft.com/office/powerpoint/2010/main" val="1935729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Bottleneck from a History Course</a:t>
            </a:r>
          </a:p>
        </p:txBody>
      </p:sp>
      <p:sp>
        <p:nvSpPr>
          <p:cNvPr id="4" name="Content Placeholder 3"/>
          <p:cNvSpPr>
            <a:spLocks noGrp="1"/>
          </p:cNvSpPr>
          <p:nvPr>
            <p:ph sz="half" idx="1"/>
          </p:nvPr>
        </p:nvSpPr>
        <p:spPr>
          <a:xfrm>
            <a:off x="199293" y="1845734"/>
            <a:ext cx="5005754" cy="4023360"/>
          </a:xfrm>
        </p:spPr>
        <p:txBody>
          <a:bodyPr/>
          <a:lstStyle/>
          <a:p>
            <a:endParaRPr lang="en-US" dirty="0"/>
          </a:p>
          <a:p>
            <a:endParaRPr lang="en-US" dirty="0"/>
          </a:p>
          <a:p>
            <a:endParaRPr lang="en-US" dirty="0"/>
          </a:p>
          <a:p>
            <a:r>
              <a:rPr lang="en-US" dirty="0"/>
              <a:t>Students have difficulty seeing concepts such as “family” as cultural constructs that change over time</a:t>
            </a:r>
          </a:p>
          <a:p>
            <a:pPr lvl="1"/>
            <a:r>
              <a:rPr lang="en-US" dirty="0"/>
              <a:t>They often view 19</a:t>
            </a:r>
            <a:r>
              <a:rPr lang="en-US" baseline="30000" dirty="0"/>
              <a:t>th</a:t>
            </a:r>
            <a:r>
              <a:rPr lang="en-US" dirty="0"/>
              <a:t> century descriptions of families as straight-forward descriptions of actual conditions</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55341" y="1686828"/>
            <a:ext cx="5930691" cy="4535706"/>
          </a:xfrm>
        </p:spPr>
      </p:pic>
      <p:sp>
        <p:nvSpPr>
          <p:cNvPr id="9" name="TextBox 8"/>
          <p:cNvSpPr txBox="1"/>
          <p:nvPr/>
        </p:nvSpPr>
        <p:spPr>
          <a:xfrm>
            <a:off x="5755341" y="6222534"/>
            <a:ext cx="6293224" cy="369332"/>
          </a:xfrm>
          <a:prstGeom prst="rect">
            <a:avLst/>
          </a:prstGeom>
          <a:noFill/>
        </p:spPr>
        <p:txBody>
          <a:bodyPr wrap="square" rtlCol="0">
            <a:spAutoFit/>
          </a:bodyPr>
          <a:lstStyle/>
          <a:p>
            <a:pPr algn="ctr"/>
            <a:r>
              <a:rPr lang="en-US" dirty="0"/>
              <a:t>Eastman Johnson, </a:t>
            </a:r>
            <a:r>
              <a:rPr lang="en-US" i="1" dirty="0"/>
              <a:t>Christmas Time the Blodgett Family</a:t>
            </a:r>
            <a:r>
              <a:rPr lang="en-US" dirty="0"/>
              <a:t> (1864)</a:t>
            </a:r>
          </a:p>
        </p:txBody>
      </p:sp>
    </p:spTree>
    <p:extLst>
      <p:ext uri="{BB962C8B-B14F-4D97-AF65-F5344CB8AC3E}">
        <p14:creationId xmlns:p14="http://schemas.microsoft.com/office/powerpoint/2010/main" val="2209445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pPr>
              <a:defRPr/>
            </a:pPr>
            <a:fld id="{D99197A2-26CC-43C5-93CF-12F0502EFFE2}" type="slidenum">
              <a:rPr lang="en-US" altLang="en-US" smtClean="0"/>
              <a:pPr>
                <a:defRPr/>
              </a:pPr>
              <a:t>9</a:t>
            </a:fld>
            <a:endParaRPr lang="en-US" altLang="en-US" dirty="0"/>
          </a:p>
        </p:txBody>
      </p:sp>
      <p:pic>
        <p:nvPicPr>
          <p:cNvPr id="35843" name="Picture 8" descr="DTD arrow graphic with questions-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7538" y="87549"/>
            <a:ext cx="7257831"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Box 4"/>
          <p:cNvSpPr txBox="1">
            <a:spLocks noChangeArrowheads="1"/>
          </p:cNvSpPr>
          <p:nvPr/>
        </p:nvSpPr>
        <p:spPr bwMode="auto">
          <a:xfrm>
            <a:off x="363415" y="914401"/>
            <a:ext cx="3827585"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3200" dirty="0">
              <a:latin typeface="Georgia" pitchFamily="18" charset="0"/>
            </a:endParaRPr>
          </a:p>
          <a:p>
            <a:pPr eaLnBrk="1" hangingPunct="1"/>
            <a:endParaRPr lang="en-US" sz="3200" dirty="0">
              <a:latin typeface="Georgia" pitchFamily="18" charset="0"/>
            </a:endParaRPr>
          </a:p>
          <a:p>
            <a:pPr eaLnBrk="1" hangingPunct="1"/>
            <a:endParaRPr lang="en-US" sz="3200" dirty="0">
              <a:latin typeface="Georgia" pitchFamily="18" charset="0"/>
            </a:endParaRPr>
          </a:p>
          <a:p>
            <a:pPr eaLnBrk="1" hangingPunct="1"/>
            <a:endParaRPr lang="en-US" sz="3200" dirty="0">
              <a:latin typeface="Georgia" pitchFamily="18" charset="0"/>
            </a:endParaRPr>
          </a:p>
          <a:p>
            <a:pPr eaLnBrk="1" hangingPunct="1"/>
            <a:r>
              <a:rPr lang="en-US" sz="3200" dirty="0">
                <a:latin typeface="Georgia" pitchFamily="18" charset="0"/>
              </a:rPr>
              <a:t>Step 2: What kind of thinking is required to get past the bottleneck?</a:t>
            </a:r>
            <a:endParaRPr lang="en-US" sz="3200" dirty="0"/>
          </a:p>
        </p:txBody>
      </p:sp>
    </p:spTree>
    <p:extLst>
      <p:ext uri="{BB962C8B-B14F-4D97-AF65-F5344CB8AC3E}">
        <p14:creationId xmlns:p14="http://schemas.microsoft.com/office/powerpoint/2010/main" val="113772970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193</TotalTime>
  <Words>1852</Words>
  <Application>Microsoft Macintosh PowerPoint</Application>
  <PresentationFormat>Custom</PresentationFormat>
  <Paragraphs>188</Paragraphs>
  <Slides>27</Slides>
  <Notes>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Retrospect</vt:lpstr>
      <vt:lpstr>Decoding the Disciplines and Curriculum Design using Backward Design   </vt:lpstr>
      <vt:lpstr>From Gatekeeping to Mass Education</vt:lpstr>
      <vt:lpstr>How can we help students ‘invent the university’?</vt:lpstr>
      <vt:lpstr>Expertise and Ignorance</vt:lpstr>
      <vt:lpstr>This American Life: Alzheimer's and “Practicing the Clock”</vt:lpstr>
      <vt:lpstr>Decoding the Disciplines </vt:lpstr>
      <vt:lpstr>Decoding Step 1</vt:lpstr>
      <vt:lpstr>A Bottleneck from a History Course</vt:lpstr>
      <vt:lpstr>PowerPoint Presentation</vt:lpstr>
      <vt:lpstr>Step 2: Identifying Hidden Operations</vt:lpstr>
      <vt:lpstr>The Classic Decoding Interview</vt:lpstr>
      <vt:lpstr>What Emerged from the Interview</vt:lpstr>
      <vt:lpstr>Step 3 – Model These Operations for Students</vt:lpstr>
      <vt:lpstr>Information overload – evident from the clutter on this slide! Hence, it is necessary to make a choice</vt:lpstr>
      <vt:lpstr>Then: how can we model these operations for students?</vt:lpstr>
      <vt:lpstr>An example of how … Ask students (in teams) to make a list of the choices that were made in these two images and to indicate what these choices tell us about their creators’ notions of family</vt:lpstr>
      <vt:lpstr>This student team exercise:</vt:lpstr>
      <vt:lpstr>What is backward design? </vt:lpstr>
      <vt:lpstr>There is a large literature (and diagrammatic representations)</vt:lpstr>
      <vt:lpstr>PowerPoint Presentation</vt:lpstr>
      <vt:lpstr>Some brief notes about assessment</vt:lpstr>
      <vt:lpstr>There’s no set grid or template – design your own, but include amongst other things:</vt:lpstr>
      <vt:lpstr>Take into account what is to be learnt. Simplified version of Bloom’s taxonomy: hierarchy of engaged learning</vt:lpstr>
      <vt:lpstr>1. How can this (and other taxonomies/matrices) help to inform learning outcomes?  2. Relevance and ‘authenticity’: how can student tasks (and, ultimately, the summative assessment) be mapped against the learning outcomes? </vt:lpstr>
      <vt:lpstr>PowerPoint Presentation</vt:lpstr>
      <vt:lpstr>PowerPoint Presentation</vt:lpstr>
      <vt:lpstr>You decide how you want to set out your Scheme of Work</vt:lpstr>
    </vt:vector>
  </TitlesOfParts>
  <Company>UEL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D'Sena</dc:creator>
  <cp:lastModifiedBy>University of Lincoln</cp:lastModifiedBy>
  <cp:revision>66</cp:revision>
  <dcterms:created xsi:type="dcterms:W3CDTF">2015-02-23T16:32:10Z</dcterms:created>
  <dcterms:modified xsi:type="dcterms:W3CDTF">2017-09-18T11:17:40Z</dcterms:modified>
</cp:coreProperties>
</file>