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7" r:id="rId4"/>
    <p:sldId id="259" r:id="rId5"/>
    <p:sldId id="260" r:id="rId6"/>
    <p:sldId id="268" r:id="rId7"/>
    <p:sldId id="264" r:id="rId8"/>
    <p:sldId id="269" r:id="rId9"/>
    <p:sldId id="272" r:id="rId10"/>
    <p:sldId id="271" r:id="rId11"/>
  </p:sldIdLst>
  <p:sldSz cx="9144000" cy="6858000" type="screen4x3"/>
  <p:notesSz cx="6772275" cy="9902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B44C"/>
    <a:srgbClr val="339966"/>
    <a:srgbClr val="0099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33" autoAdjust="0"/>
  </p:normalViewPr>
  <p:slideViewPr>
    <p:cSldViewPr>
      <p:cViewPr>
        <p:scale>
          <a:sx n="70" d="100"/>
          <a:sy n="70" d="100"/>
        </p:scale>
        <p:origin x="-166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5A3A30-3336-4BAF-99E5-ACAF9D1F860C}" type="datetimeFigureOut">
              <a:rPr lang="en-GB"/>
              <a:pPr>
                <a:defRPr/>
              </a:pPr>
              <a:t>12/09/17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9F0D14-13EB-4903-AAB1-6D059C7E4F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89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738636-FF16-4A4A-A51B-5541BEEA1AE4}" type="datetimeFigureOut">
              <a:rPr lang="en-GB"/>
              <a:pPr>
                <a:defRPr/>
              </a:pPr>
              <a:t>12/09/17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4982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03763"/>
            <a:ext cx="5416550" cy="4456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EDF101-EA23-48B0-B0F7-9D2136092F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8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0B4FF-D28E-4FBA-A175-C8D3169223C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1" hangingPunct="1">
              <a:lnSpc>
                <a:spcPct val="80000"/>
              </a:lnSpc>
            </a:pPr>
            <a:r>
              <a:rPr lang="en-GB" sz="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1- They are (probably) younger	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They are (probably) at university for different reasons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They are (probably) not in the top 5-10%(!)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1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2- So, don’t expect them to study or think about their learning in the same way as you do/ did </a:t>
            </a:r>
          </a:p>
          <a:p>
            <a:pPr eaLnBrk="1" hangingPunct="1">
              <a:lnSpc>
                <a:spcPct val="80000"/>
              </a:lnSpc>
            </a:pPr>
            <a:r>
              <a:rPr lang="en-GB" sz="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3- Just because you’ve told the  students something doesn’t mean that they will have learnt it</a:t>
            </a:r>
          </a:p>
          <a:p>
            <a:pPr eaLnBrk="1" hangingPunct="1">
              <a:lnSpc>
                <a:spcPct val="80000"/>
              </a:lnSpc>
            </a:pPr>
            <a:endParaRPr lang="en-GB" sz="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310A3-1519-4F28-9490-FA6697E519B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Groups 1-4 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Number out folks at registration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1-In pairs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2- Post it note for each response – do not cluster all responses on one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E954C6-E3D3-4563-87B6-DE42F9876AD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46C32F-1D3D-4113-B6E6-648C1164A4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5ABC1-2D4A-4C46-927A-106F4A0CB5A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EDF101-EA23-48B0-B0F7-9D2136092F3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4F6D6-C00D-4753-8FEF-0B03AC3C862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You should write your seminar plan on a piece of flipchart paper and be ready to present it back (for max. 5 minutes, including an overview of the scenario you were given) to the rest of group in 30 minutes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EDF101-EA23-48B0-B0F7-9D2136092F3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4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3F14-C411-42B1-9B28-CD3D164F41AA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5C962-C19C-497E-A443-FDD4370F3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E375-E9E1-495E-BE78-5186B213EFF4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B14B3-3584-4E89-9D86-64320490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5DEB-23B0-40AF-8C71-D8C1465541B7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9A9B7-2CC3-480F-A11F-6EE51F95A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6C340-CA1C-4415-B8E0-6AA16EE30E17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E7D03-4898-4A53-B047-C6032C550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27CE-27C4-4B12-85CA-23D946C27023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AFF02-0345-4D20-B312-9FF981A61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A96B-3842-46A8-9561-182E2FF6B78D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F3838-11FC-4077-A4F1-77486C99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B42DB-8C4C-4A04-948D-2C9F5569BAAE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2D22-322E-4DCF-89A5-B5009A47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4750F-D324-4D81-97D1-C55276030D50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CBA5-B65D-44AF-8037-345EEEBB4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AC49-7B36-4AF0-BC64-A0DBA27D81D2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A245-ED45-4301-8006-CF2D33DC5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D0E4E-B28A-4E70-B21C-8FFAF07F5D81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E16B4-77DF-40F3-BB12-8ABCE16A8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8EB7D-B5EC-4572-A2C0-33DA9728DC20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54CB-806E-4F8D-BF9A-57C1FEE53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137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E93CEBD-5AD2-47FA-95FD-5BF747259826}" type="datetimeFigureOut">
              <a:rPr lang="en-GB"/>
              <a:pPr>
                <a:defRPr/>
              </a:pPr>
              <a:t>12/09/17</a:t>
            </a:fld>
            <a:endParaRPr lang="en-US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C5E09B6-3B1F-4567-A72C-7D96EA17B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jwood@lincoln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6594" y="16288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/>
              <a:t>Modes of Teaching 1: teaching small groups – the seminar/</a:t>
            </a:r>
            <a:r>
              <a:rPr lang="en-US" sz="4800" b="1" dirty="0" smtClean="0"/>
              <a:t>workshop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5603" name="Text Box 11"/>
          <p:cNvSpPr txBox="1">
            <a:spLocks noChangeArrowheads="1"/>
          </p:cNvSpPr>
          <p:nvPr/>
        </p:nvSpPr>
        <p:spPr bwMode="auto">
          <a:xfrm>
            <a:off x="2304147" y="4869160"/>
            <a:ext cx="68754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800" dirty="0" smtClean="0"/>
              <a:t>History New </a:t>
            </a:r>
            <a:r>
              <a:rPr lang="en-GB" sz="2800" dirty="0"/>
              <a:t>To </a:t>
            </a:r>
            <a:r>
              <a:rPr lang="en-GB" sz="2800" dirty="0" smtClean="0"/>
              <a:t>Teaching</a:t>
            </a:r>
          </a:p>
          <a:p>
            <a:pPr algn="r">
              <a:spcBef>
                <a:spcPct val="50000"/>
              </a:spcBef>
            </a:pPr>
            <a:r>
              <a:rPr lang="en-GB" sz="2800" dirty="0" smtClean="0"/>
              <a:t>IHR London</a:t>
            </a:r>
            <a:endParaRPr lang="en-GB" sz="2800" dirty="0"/>
          </a:p>
          <a:p>
            <a:pPr algn="r">
              <a:spcBef>
                <a:spcPct val="50000"/>
              </a:spcBef>
            </a:pPr>
            <a:r>
              <a:rPr lang="en-GB" sz="2800" dirty="0"/>
              <a:t>		</a:t>
            </a:r>
            <a:r>
              <a:rPr lang="en-GB" sz="2800" dirty="0" smtClean="0"/>
              <a:t>12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2017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-26822" y="4869160"/>
            <a:ext cx="47428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sz="2800" dirty="0"/>
              <a:t>Dr Jamie Wood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800" dirty="0"/>
              <a:t>University of </a:t>
            </a:r>
            <a:r>
              <a:rPr lang="en-GB" sz="2800" dirty="0" smtClean="0"/>
              <a:t>Lincoln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800" dirty="0" smtClean="0"/>
              <a:t>@woodjamie99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800" dirty="0" smtClean="0">
                <a:hlinkClick r:id="rId3"/>
              </a:rPr>
              <a:t>jwood@lincoln.ac.uk</a:t>
            </a:r>
            <a:r>
              <a:rPr lang="en-GB" sz="2800" dirty="0" smtClean="0"/>
              <a:t> 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7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Points to Ponder – Self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507288" cy="4495800"/>
          </a:xfrm>
          <a:noFill/>
          <a:ln/>
        </p:spPr>
        <p:txBody>
          <a:bodyPr/>
          <a:lstStyle/>
          <a:p>
            <a:r>
              <a:rPr lang="en-GB" dirty="0" smtClean="0">
                <a:effectLst/>
              </a:rPr>
              <a:t>Develop your persona as a ‘teacher’ – don’t just copy your own teachers</a:t>
            </a:r>
          </a:p>
          <a:p>
            <a:endParaRPr lang="en-GB" sz="2000" dirty="0" smtClean="0">
              <a:effectLst/>
            </a:endParaRPr>
          </a:p>
          <a:p>
            <a:r>
              <a:rPr lang="en-GB" dirty="0" smtClean="0">
                <a:effectLst/>
              </a:rPr>
              <a:t>Show off your passions and</a:t>
            </a:r>
            <a:r>
              <a:rPr lang="en-GB" dirty="0">
                <a:effectLst/>
              </a:rPr>
              <a:t> </a:t>
            </a:r>
            <a:r>
              <a:rPr lang="en-GB" dirty="0" smtClean="0">
                <a:effectLst/>
              </a:rPr>
              <a:t>expertise</a:t>
            </a:r>
          </a:p>
          <a:p>
            <a:endParaRPr lang="en-GB" sz="2000" dirty="0" smtClean="0">
              <a:effectLst/>
            </a:endParaRPr>
          </a:p>
          <a:p>
            <a:r>
              <a:rPr lang="en-GB" dirty="0" smtClean="0">
                <a:effectLst/>
              </a:rPr>
              <a:t>Model skills and behaviours </a:t>
            </a:r>
          </a:p>
          <a:p>
            <a:endParaRPr lang="en-GB" sz="2000" dirty="0" smtClean="0">
              <a:effectLst/>
            </a:endParaRPr>
          </a:p>
          <a:p>
            <a:r>
              <a:rPr lang="en-GB" dirty="0" smtClean="0">
                <a:effectLst/>
              </a:rPr>
              <a:t>Use your peers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r>
              <a:rPr lang="en-GB" dirty="0" smtClean="0">
                <a:effectLst/>
              </a:rPr>
              <a:t>Two sessions will never be the same... </a:t>
            </a:r>
          </a:p>
          <a:p>
            <a:endParaRPr lang="en-GB" dirty="0" smtClean="0">
              <a:effectLst/>
            </a:endParaRPr>
          </a:p>
          <a:p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 anchor="b">
            <a:noAutofit/>
          </a:bodyPr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A starting point – students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A</a:t>
            </a:r>
            <a:r>
              <a:rPr lang="en-GB" dirty="0" smtClean="0">
                <a:latin typeface="Calibri" pitchFamily="34" charset="0"/>
              </a:rPr>
              <a:t>re at university for different reason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Have different skills, knowledge, attitudes, interests</a:t>
            </a: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D</a:t>
            </a:r>
            <a:r>
              <a:rPr lang="en-GB" dirty="0" smtClean="0">
                <a:latin typeface="Calibri" pitchFamily="34" charset="0"/>
              </a:rPr>
              <a:t>o not necessarily learn or think like you (or like each other)</a:t>
            </a: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T</a:t>
            </a:r>
            <a:r>
              <a:rPr lang="en-GB" dirty="0" smtClean="0">
                <a:latin typeface="Calibri" pitchFamily="34" charset="0"/>
              </a:rPr>
              <a:t>elling </a:t>
            </a:r>
            <a:r>
              <a:rPr lang="en-GB" sz="2800" dirty="0" smtClean="0">
                <a:latin typeface="Calibri" pitchFamily="34" charset="0"/>
              </a:rPr>
              <a:t>≠</a:t>
            </a:r>
            <a:r>
              <a:rPr lang="en-GB" dirty="0" smtClean="0">
                <a:latin typeface="Calibri" pitchFamily="34" charset="0"/>
              </a:rPr>
              <a:t> learning</a:t>
            </a: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A</a:t>
            </a:r>
            <a:r>
              <a:rPr lang="en-GB" dirty="0" smtClean="0">
                <a:latin typeface="Calibri" pitchFamily="34" charset="0"/>
              </a:rPr>
              <a:t>ssume nothing</a:t>
            </a: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n-GB" b="1" dirty="0" smtClean="0">
                <a:latin typeface="Calibri" pitchFamily="34" charset="0"/>
              </a:rPr>
              <a:t>Activity 1: What </a:t>
            </a:r>
            <a:r>
              <a:rPr lang="en-GB" b="1" dirty="0">
                <a:latin typeface="Calibri" pitchFamily="34" charset="0"/>
              </a:rPr>
              <a:t>is a Seminar?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07375" cy="4781550"/>
          </a:xfrm>
        </p:spPr>
        <p:txBody>
          <a:bodyPr/>
          <a:lstStyle/>
          <a:p>
            <a:pPr marL="533400" indent="-533400" algn="ctr" eaLnBrk="1" hangingPunct="1">
              <a:buFont typeface="Century Schoolbook" pitchFamily="18" charset="0"/>
              <a:buNone/>
              <a:defRPr/>
            </a:pPr>
            <a:r>
              <a:rPr lang="en-GB" b="1" i="1" u="sng" dirty="0" smtClean="0">
                <a:latin typeface="Calibri" pitchFamily="34" charset="0"/>
              </a:rPr>
              <a:t>You have 2 minutes</a:t>
            </a:r>
            <a:endParaRPr lang="en-GB" i="1" u="sng" dirty="0" smtClean="0">
              <a:latin typeface="Calibri" pitchFamily="34" charset="0"/>
            </a:endParaRPr>
          </a:p>
          <a:p>
            <a:pPr marL="533400" indent="-533400" eaLnBrk="1" hangingPunct="1">
              <a:buFont typeface="Century Schoolbook" pitchFamily="18" charset="0"/>
              <a:buNone/>
              <a:defRPr/>
            </a:pPr>
            <a:r>
              <a:rPr lang="en-GB" sz="2800" b="1" dirty="0" smtClean="0">
                <a:latin typeface="Calibri" pitchFamily="34" charset="0"/>
              </a:rPr>
              <a:t>1-  Write responses to either or both questions on a post-it (1 post-it per response):</a:t>
            </a:r>
          </a:p>
          <a:p>
            <a:pPr marL="914400" lvl="1" indent="-457200" eaLnBrk="1" hangingPunct="1">
              <a:defRPr/>
            </a:pPr>
            <a:r>
              <a:rPr lang="en-GB" dirty="0" smtClean="0">
                <a:latin typeface="Calibri" pitchFamily="34" charset="0"/>
              </a:rPr>
              <a:t>What is a seminar? </a:t>
            </a:r>
          </a:p>
          <a:p>
            <a:pPr marL="914400" lvl="1" indent="-457200" eaLnBrk="1" hangingPunct="1">
              <a:defRPr/>
            </a:pPr>
            <a:r>
              <a:rPr lang="en-GB" dirty="0" smtClean="0">
                <a:latin typeface="Calibri" pitchFamily="34" charset="0"/>
              </a:rPr>
              <a:t>What isn’t a seminar? </a:t>
            </a:r>
          </a:p>
          <a:p>
            <a:pPr marL="1295400" lvl="2" indent="-381000" eaLnBrk="1" hangingPunct="1">
              <a:buFont typeface="Wingdings" pitchFamily="2" charset="2"/>
              <a:buNone/>
              <a:defRPr/>
            </a:pPr>
            <a:endParaRPr lang="en-GB" sz="2800" dirty="0" smtClean="0">
              <a:latin typeface="Calibri" pitchFamily="34" charset="0"/>
            </a:endParaRPr>
          </a:p>
          <a:p>
            <a:pPr marL="533400" indent="-533400" eaLnBrk="1" hangingPunct="1">
              <a:buFont typeface="Century Schoolbook" pitchFamily="18" charset="0"/>
              <a:buNone/>
              <a:defRPr/>
            </a:pPr>
            <a:r>
              <a:rPr lang="en-GB" sz="2800" b="1" dirty="0" smtClean="0">
                <a:latin typeface="Calibri" pitchFamily="34" charset="0"/>
              </a:rPr>
              <a:t>2-  Stick post-its on your table and cluster your responses into thematic groups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en-GB" b="1" dirty="0" smtClean="0">
                <a:latin typeface="Calibri" pitchFamily="34" charset="0"/>
              </a:rPr>
              <a:t>Working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600" b="1" dirty="0" smtClean="0">
                <a:latin typeface="Calibri" pitchFamily="34" charset="0"/>
              </a:rPr>
              <a:t>Seminars are about…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Giving students active learning experiences </a:t>
            </a:r>
            <a:endParaRPr lang="en-GB" dirty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Getting students to </a:t>
            </a:r>
            <a:r>
              <a:rPr lang="en-GB" u="sng" dirty="0" smtClean="0">
                <a:latin typeface="Calibri" pitchFamily="34" charset="0"/>
              </a:rPr>
              <a:t>do</a:t>
            </a:r>
            <a:r>
              <a:rPr lang="en-GB" dirty="0" smtClean="0">
                <a:latin typeface="Calibri" pitchFamily="34" charset="0"/>
              </a:rPr>
              <a:t> something (including thinking)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Reinforcing and developing learning</a:t>
            </a:r>
            <a:endParaRPr lang="en-GB" dirty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Practising </a:t>
            </a:r>
            <a:r>
              <a:rPr lang="en-GB" dirty="0">
                <a:latin typeface="Calibri" pitchFamily="34" charset="0"/>
              </a:rPr>
              <a:t>and improving </a:t>
            </a:r>
            <a:r>
              <a:rPr lang="en-GB" dirty="0" smtClean="0">
                <a:latin typeface="Calibri" pitchFamily="34" charset="0"/>
              </a:rPr>
              <a:t>skills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Introducing new ideas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Feeding-back and ‘feeding-forward’ (you </a:t>
            </a:r>
            <a:r>
              <a:rPr lang="en-GB" u="sng" dirty="0" smtClean="0">
                <a:latin typeface="Calibri" pitchFamily="34" charset="0"/>
              </a:rPr>
              <a:t>and</a:t>
            </a:r>
            <a:r>
              <a:rPr lang="en-GB" dirty="0" smtClean="0">
                <a:latin typeface="Calibri" pitchFamily="34" charset="0"/>
              </a:rPr>
              <a:t> students)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Discussing, debating and </a:t>
            </a:r>
            <a:r>
              <a:rPr lang="en-GB" u="sng" dirty="0" smtClean="0">
                <a:latin typeface="Calibri" pitchFamily="34" charset="0"/>
              </a:rPr>
              <a:t>socialising</a:t>
            </a:r>
            <a:r>
              <a:rPr lang="en-GB" dirty="0" smtClean="0">
                <a:latin typeface="Calibri" pitchFamily="34" charset="0"/>
              </a:rPr>
              <a:t> 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Checking, correcting &amp; developing understanding 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Supporting lectures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520" y="1268760"/>
            <a:ext cx="8517830" cy="55892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600" dirty="0" smtClean="0">
                <a:latin typeface="Calibri" pitchFamily="34" charset="0"/>
              </a:rPr>
              <a:t>Have a plan/ structure (aims and objectives)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What are you and the students going to do?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In class; before; after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How long will it take? Be realistic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What do you want the students to get out of the class?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How does this relate to the module as a whole? </a:t>
            </a:r>
            <a:endParaRPr lang="en-GB" sz="32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3600" dirty="0" smtClean="0">
                <a:latin typeface="Calibri" pitchFamily="34" charset="0"/>
              </a:rPr>
              <a:t>Variety is good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</a:rPr>
              <a:t>Students learn in different ways so varying activities (at home and in class) increases engagement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effectLst/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GB" sz="2000" dirty="0" smtClean="0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11188" y="333375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 to </a:t>
            </a:r>
            <a:r>
              <a:rPr lang="en-GB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Basics - DOs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latin typeface="Calibri" pitchFamily="34" charset="0"/>
              </a:rPr>
              <a:t>Back to Basics – DON’Ts</a:t>
            </a:r>
            <a:r>
              <a:rPr lang="en-GB" dirty="0" smtClean="0">
                <a:effectLst/>
              </a:rPr>
              <a:t> </a:t>
            </a:r>
            <a:endParaRPr lang="en-US" dirty="0" smtClean="0">
              <a:effectLst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Try to do too much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2 activities will probably be enough for a 50 minute session</a:t>
            </a:r>
          </a:p>
          <a:p>
            <a:pPr lvl="1" eaLnBrk="1" hangingPunct="1"/>
            <a:r>
              <a:rPr lang="en-GB" dirty="0" smtClean="0">
                <a:latin typeface="Calibri" pitchFamily="34" charset="0"/>
              </a:rPr>
              <a:t>Have 3 or 4 points (or even less) that you want the students to take away from the seminar</a:t>
            </a:r>
          </a:p>
          <a:p>
            <a:pPr lvl="1"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</a:rPr>
              <a:t>Rely on students to be ‘active’</a:t>
            </a:r>
          </a:p>
          <a:p>
            <a:pPr lvl="1"/>
            <a:r>
              <a:rPr lang="en-GB" dirty="0" smtClean="0">
                <a:latin typeface="Calibri" pitchFamily="34" charset="0"/>
              </a:rPr>
              <a:t>Be prepared with stuff for them to do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4624"/>
            <a:ext cx="8640763" cy="1008063"/>
          </a:xfrm>
        </p:spPr>
        <p:txBody>
          <a:bodyPr anchor="b">
            <a:noAutofit/>
          </a:bodyPr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Planning a Seminar – 1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556792"/>
            <a:ext cx="8208912" cy="530120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600" b="1" dirty="0" smtClean="0">
                <a:latin typeface="Calibri" pitchFamily="34" charset="0"/>
              </a:rPr>
              <a:t>Activity 2 – 20 min</a:t>
            </a:r>
            <a:endParaRPr lang="en-GB" b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In small groups plan a seminar/ </a:t>
            </a:r>
            <a:r>
              <a:rPr lang="en-GB" dirty="0" smtClean="0">
                <a:latin typeface="Calibri" pitchFamily="34" charset="0"/>
              </a:rPr>
              <a:t>workshop</a:t>
            </a: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Groups will choose different scenarios, which are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</a:rPr>
              <a:t>in the envelope on the table </a:t>
            </a:r>
            <a:endParaRPr lang="en-GB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Calibri" pitchFamily="34" charset="0"/>
              </a:rPr>
              <a:t>Use the flipchart paper to represent your plan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Calibri" pitchFamily="34" charset="0"/>
              </a:rPr>
              <a:t>W</a:t>
            </a:r>
            <a:r>
              <a:rPr lang="en-GB" dirty="0" smtClean="0">
                <a:latin typeface="Calibri" pitchFamily="34" charset="0"/>
              </a:rPr>
              <a:t>hat are you and the students are going to do? Why</a:t>
            </a:r>
            <a:r>
              <a:rPr lang="en-GB" dirty="0">
                <a:latin typeface="Calibri" pitchFamily="34" charset="0"/>
              </a:rPr>
              <a:t>?</a:t>
            </a:r>
            <a:r>
              <a:rPr lang="en-GB" dirty="0" smtClean="0">
                <a:latin typeface="Calibri" pitchFamily="34" charset="0"/>
              </a:rPr>
              <a:t> </a:t>
            </a:r>
            <a:endParaRPr lang="en-GB" dirty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Planning a Seminar – 2 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3600" b="1" dirty="0" smtClean="0">
                <a:latin typeface="Calibri" pitchFamily="34" charset="0"/>
              </a:rPr>
              <a:t>Seminar Plan</a:t>
            </a:r>
            <a:r>
              <a:rPr lang="en-GB" sz="3600" dirty="0" smtClean="0">
                <a:latin typeface="Calibri" pitchFamily="34" charset="0"/>
              </a:rPr>
              <a:t> (as a poster), addressing the following, after outlining the scenario: </a:t>
            </a:r>
          </a:p>
          <a:p>
            <a:pPr lvl="1" eaLnBrk="1" hangingPunct="1"/>
            <a:r>
              <a:rPr lang="en-GB" sz="3400" dirty="0" smtClean="0">
                <a:latin typeface="Calibri" pitchFamily="34" charset="0"/>
              </a:rPr>
              <a:t>What are your aims for this class? </a:t>
            </a:r>
          </a:p>
          <a:p>
            <a:pPr lvl="1" eaLnBrk="1" hangingPunct="1"/>
            <a:r>
              <a:rPr lang="en-GB" sz="3400" dirty="0" smtClean="0">
                <a:latin typeface="Calibri" pitchFamily="34" charset="0"/>
              </a:rPr>
              <a:t>What the students will do and for how long</a:t>
            </a:r>
            <a:r>
              <a:rPr lang="en-GB" sz="3400" dirty="0" smtClean="0">
                <a:latin typeface="Calibri" pitchFamily="34" charset="0"/>
              </a:rPr>
              <a:t>?</a:t>
            </a:r>
          </a:p>
          <a:p>
            <a:pPr lvl="1" eaLnBrk="1" hangingPunct="1"/>
            <a:r>
              <a:rPr lang="en-GB" sz="3400" dirty="0" smtClean="0">
                <a:latin typeface="Calibri" pitchFamily="34" charset="0"/>
              </a:rPr>
              <a:t>How will you start and end? </a:t>
            </a:r>
            <a:r>
              <a:rPr lang="en-GB" sz="3400" dirty="0" smtClean="0">
                <a:latin typeface="Calibri" pitchFamily="34" charset="0"/>
              </a:rPr>
              <a:t> </a:t>
            </a:r>
            <a:endParaRPr lang="en-GB" sz="3400" dirty="0" smtClean="0">
              <a:latin typeface="Calibri" pitchFamily="34" charset="0"/>
            </a:endParaRPr>
          </a:p>
          <a:p>
            <a:pPr lvl="1" eaLnBrk="1" hangingPunct="1"/>
            <a:r>
              <a:rPr lang="en-GB" sz="3400" dirty="0" smtClean="0">
                <a:latin typeface="Calibri" pitchFamily="34" charset="0"/>
              </a:rPr>
              <a:t>What problem(s) do you foresee and how will you overcome them? </a:t>
            </a:r>
          </a:p>
          <a:p>
            <a:pPr eaLnBrk="1" hangingPunct="1"/>
            <a:r>
              <a:rPr lang="en-GB" sz="3800" dirty="0" smtClean="0">
                <a:latin typeface="Calibri" pitchFamily="34" charset="0"/>
              </a:rPr>
              <a:t>You will have 3 minutes to feed back</a:t>
            </a:r>
            <a:r>
              <a:rPr lang="is-IS" sz="3800" dirty="0" smtClean="0">
                <a:latin typeface="Calibri" pitchFamily="34" charset="0"/>
              </a:rPr>
              <a:t>… </a:t>
            </a:r>
            <a:endParaRPr lang="en-GB" sz="3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 smtClean="0">
                <a:latin typeface="Calibri" pitchFamily="34" charset="0"/>
              </a:rPr>
              <a:t>Tips &amp; Tricks</a:t>
            </a:r>
            <a:endParaRPr lang="en-US" b="1" smtClean="0">
              <a:latin typeface="Calibri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827240"/>
          </a:xfrm>
          <a:noFill/>
          <a:ln/>
        </p:spPr>
        <p:txBody>
          <a:bodyPr/>
          <a:lstStyle/>
          <a:p>
            <a:r>
              <a:rPr lang="en-GB" dirty="0" smtClean="0">
                <a:effectLst/>
              </a:rPr>
              <a:t>Remember the social aspect of the group</a:t>
            </a:r>
          </a:p>
          <a:p>
            <a:r>
              <a:rPr lang="en-GB" dirty="0" smtClean="0">
                <a:effectLst/>
              </a:rPr>
              <a:t>Silence is your friend! </a:t>
            </a:r>
          </a:p>
          <a:p>
            <a:r>
              <a:rPr lang="en-GB" dirty="0" smtClean="0">
                <a:effectLst/>
              </a:rPr>
              <a:t>Physical aspect of the room</a:t>
            </a:r>
          </a:p>
          <a:p>
            <a:r>
              <a:rPr lang="en-GB" dirty="0">
                <a:effectLst/>
              </a:rPr>
              <a:t>Be flexible &amp; </a:t>
            </a:r>
            <a:r>
              <a:rPr lang="en-GB" dirty="0" smtClean="0">
                <a:effectLst/>
              </a:rPr>
              <a:t>adapt</a:t>
            </a:r>
          </a:p>
          <a:p>
            <a:r>
              <a:rPr lang="en-GB" dirty="0" smtClean="0">
                <a:effectLst/>
              </a:rPr>
              <a:t>Bring extra activities</a:t>
            </a:r>
          </a:p>
          <a:p>
            <a:r>
              <a:rPr lang="en-GB" dirty="0" smtClean="0">
                <a:effectLst/>
              </a:rPr>
              <a:t>Don’t be afraid to leave the room</a:t>
            </a:r>
          </a:p>
          <a:p>
            <a:r>
              <a:rPr lang="en-GB" dirty="0" smtClean="0">
                <a:effectLst/>
              </a:rPr>
              <a:t>Create ‘charters’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5">
      <a:dk1>
        <a:srgbClr val="008885"/>
      </a:dk1>
      <a:lt1>
        <a:srgbClr val="FFFFFF"/>
      </a:lt1>
      <a:dk2>
        <a:srgbClr val="007572"/>
      </a:dk2>
      <a:lt2>
        <a:srgbClr val="FFFF99"/>
      </a:lt2>
      <a:accent1>
        <a:srgbClr val="33CCCC"/>
      </a:accent1>
      <a:accent2>
        <a:srgbClr val="6D6FC7"/>
      </a:accent2>
      <a:accent3>
        <a:srgbClr val="AABDBC"/>
      </a:accent3>
      <a:accent4>
        <a:srgbClr val="DADADA"/>
      </a:accent4>
      <a:accent5>
        <a:srgbClr val="ADE2E2"/>
      </a:accent5>
      <a:accent6>
        <a:srgbClr val="6264B4"/>
      </a:accent6>
      <a:hlink>
        <a:srgbClr val="FFFFCC"/>
      </a:hlink>
      <a:folHlink>
        <a:srgbClr val="00FF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702</TotalTime>
  <Words>623</Words>
  <Application>Microsoft Macintosh PowerPoint</Application>
  <PresentationFormat>On-screen Show (4:3)</PresentationFormat>
  <Paragraphs>106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Slit</vt:lpstr>
      <vt:lpstr>PowerPoint Presentation</vt:lpstr>
      <vt:lpstr>A starting point – students</vt:lpstr>
      <vt:lpstr>Activity 1: What is a Seminar?</vt:lpstr>
      <vt:lpstr>Working Assumptions</vt:lpstr>
      <vt:lpstr>PowerPoint Presentation</vt:lpstr>
      <vt:lpstr>Back to Basics – DON’Ts </vt:lpstr>
      <vt:lpstr>Planning a Seminar – 1</vt:lpstr>
      <vt:lpstr>Planning a Seminar – 2 </vt:lpstr>
      <vt:lpstr>Tips &amp; Tricks</vt:lpstr>
      <vt:lpstr>Points to Ponder – Self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teaching</dc:title>
  <dc:creator>Wood</dc:creator>
  <cp:lastModifiedBy>University of Lincoln</cp:lastModifiedBy>
  <cp:revision>47</cp:revision>
  <dcterms:created xsi:type="dcterms:W3CDTF">2012-04-07T12:53:11Z</dcterms:created>
  <dcterms:modified xsi:type="dcterms:W3CDTF">2017-09-12T08:07:53Z</dcterms:modified>
</cp:coreProperties>
</file>