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notesSlides/notesSlide6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5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1"/>
    <p:sldMasterId id="2147483692" r:id="rId2"/>
    <p:sldMasterId id="2147483704" r:id="rId3"/>
  </p:sldMasterIdLst>
  <p:notesMasterIdLst>
    <p:notesMasterId r:id="rId23"/>
  </p:notesMasterIdLst>
  <p:sldIdLst>
    <p:sldId id="303" r:id="rId4"/>
    <p:sldId id="324" r:id="rId5"/>
    <p:sldId id="304" r:id="rId6"/>
    <p:sldId id="323" r:id="rId7"/>
    <p:sldId id="325" r:id="rId8"/>
    <p:sldId id="327" r:id="rId9"/>
    <p:sldId id="332" r:id="rId10"/>
    <p:sldId id="331" r:id="rId11"/>
    <p:sldId id="330" r:id="rId12"/>
    <p:sldId id="329" r:id="rId13"/>
    <p:sldId id="326" r:id="rId14"/>
    <p:sldId id="337" r:id="rId15"/>
    <p:sldId id="334" r:id="rId16"/>
    <p:sldId id="336" r:id="rId17"/>
    <p:sldId id="335" r:id="rId18"/>
    <p:sldId id="333" r:id="rId19"/>
    <p:sldId id="339" r:id="rId20"/>
    <p:sldId id="322" r:id="rId21"/>
    <p:sldId id="340" r:id="rId22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25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/>
              <a:t>1. How much have you enjoyed studying history in </a:t>
            </a:r>
            <a:r>
              <a:rPr lang="en-GB" b="1" dirty="0" smtClean="0"/>
              <a:t>Semester A</a:t>
            </a:r>
            <a:r>
              <a:rPr lang="en-GB" b="1" dirty="0"/>
              <a:t>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Sheet1!$D$4:$H$4</c:f>
              <c:strCache>
                <c:ptCount val="5"/>
                <c:pt idx="0">
                  <c:v> A little                  </c:v>
                </c:pt>
                <c:pt idx="1">
                  <c:v>Some               </c:v>
                </c:pt>
                <c:pt idx="2">
                  <c:v>Quite a lot            </c:v>
                </c:pt>
                <c:pt idx="3">
                  <c:v>  A lot              </c:v>
                </c:pt>
                <c:pt idx="4">
                  <c:v>Very much</c:v>
                </c:pt>
              </c:strCache>
            </c:strRef>
          </c:cat>
          <c:val>
            <c:numRef>
              <c:f>Sheet1!$D$5:$H$5</c:f>
              <c:numCache>
                <c:formatCode>General</c:formatCode>
                <c:ptCount val="5"/>
                <c:pt idx="0">
                  <c:v>1</c:v>
                </c:pt>
                <c:pt idx="1">
                  <c:v>9</c:v>
                </c:pt>
                <c:pt idx="2">
                  <c:v>13</c:v>
                </c:pt>
                <c:pt idx="3">
                  <c:v>11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6130736"/>
        <c:axId val="95757544"/>
      </c:barChart>
      <c:catAx>
        <c:axId val="24613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757544"/>
        <c:crosses val="autoZero"/>
        <c:auto val="1"/>
        <c:lblAlgn val="ctr"/>
        <c:lblOffset val="100"/>
        <c:noMultiLvlLbl val="0"/>
      </c:catAx>
      <c:valAx>
        <c:axId val="95757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613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4BACC6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>
                <a:solidFill>
                  <a:schemeClr val="tx1"/>
                </a:solidFill>
              </a:rPr>
              <a:t>1. What has been different about your experience of History between Semester A and Semester B?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Sheet1!$C$4:$J$4</c:f>
              <c:strCache>
                <c:ptCount val="8"/>
                <c:pt idx="0">
                  <c:v>More prepared &amp; organised</c:v>
                </c:pt>
                <c:pt idx="1">
                  <c:v>More confident</c:v>
                </c:pt>
                <c:pt idx="2">
                  <c:v>More independent learning</c:v>
                </c:pt>
                <c:pt idx="3">
                  <c:v>More interesting topics</c:v>
                </c:pt>
                <c:pt idx="4">
                  <c:v>Increased Workload</c:v>
                </c:pt>
                <c:pt idx="5">
                  <c:v>More exam focused</c:v>
                </c:pt>
                <c:pt idx="6">
                  <c:v>Essay/assignment writing</c:v>
                </c:pt>
                <c:pt idx="7">
                  <c:v>Other</c:v>
                </c:pt>
              </c:strCache>
            </c:strRef>
          </c:cat>
          <c:val>
            <c:numRef>
              <c:f>Sheet1!$C$5:$J$5</c:f>
              <c:numCache>
                <c:formatCode>General</c:formatCode>
                <c:ptCount val="8"/>
                <c:pt idx="0">
                  <c:v>2</c:v>
                </c:pt>
                <c:pt idx="1">
                  <c:v>6</c:v>
                </c:pt>
                <c:pt idx="2">
                  <c:v>5</c:v>
                </c:pt>
                <c:pt idx="3">
                  <c:v>6</c:v>
                </c:pt>
                <c:pt idx="4">
                  <c:v>3</c:v>
                </c:pt>
                <c:pt idx="5">
                  <c:v>7</c:v>
                </c:pt>
                <c:pt idx="6">
                  <c:v>2</c:v>
                </c:pt>
                <c:pt idx="7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8861856"/>
        <c:axId val="409487760"/>
      </c:barChart>
      <c:catAx>
        <c:axId val="40886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487760"/>
        <c:crosses val="autoZero"/>
        <c:auto val="1"/>
        <c:lblAlgn val="ctr"/>
        <c:lblOffset val="100"/>
        <c:noMultiLvlLbl val="0"/>
      </c:catAx>
      <c:valAx>
        <c:axId val="409487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861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9BBB59">
        <a:lumMod val="20000"/>
        <a:lumOff val="80000"/>
      </a:srgbClr>
    </a:solidFill>
    <a:ln>
      <a:noFill/>
    </a:ln>
    <a:effectLst/>
  </c:spPr>
  <c:txPr>
    <a:bodyPr/>
    <a:lstStyle/>
    <a:p>
      <a:pPr>
        <a:defRPr>
          <a:solidFill>
            <a:srgbClr val="0070C0"/>
          </a:solidFill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>
                <a:solidFill>
                  <a:schemeClr val="tx1"/>
                </a:solidFill>
              </a:rPr>
              <a:t>2. What is different about your A level History and your experience of studying history at the University of Hertfordshire?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Sheet1!$C$7:$J$7</c:f>
              <c:strCache>
                <c:ptCount val="8"/>
                <c:pt idx="0">
                  <c:v>Choice/range of modules</c:v>
                </c:pt>
                <c:pt idx="1">
                  <c:v>More independent learning</c:v>
                </c:pt>
                <c:pt idx="2">
                  <c:v>Less contact with tutor</c:v>
                </c:pt>
                <c:pt idx="3">
                  <c:v>More workload</c:v>
                </c:pt>
                <c:pt idx="4">
                  <c:v>Topics covered in more depth</c:v>
                </c:pt>
                <c:pt idx="5">
                  <c:v>Access course - so not too surprising</c:v>
                </c:pt>
                <c:pt idx="6">
                  <c:v>More discussion and analysing</c:v>
                </c:pt>
                <c:pt idx="7">
                  <c:v>Other</c:v>
                </c:pt>
              </c:strCache>
            </c:strRef>
          </c:cat>
          <c:val>
            <c:numRef>
              <c:f>Sheet1!$C$8:$J$8</c:f>
              <c:numCache>
                <c:formatCode>General</c:formatCode>
                <c:ptCount val="8"/>
                <c:pt idx="0">
                  <c:v>3</c:v>
                </c:pt>
                <c:pt idx="1">
                  <c:v>14</c:v>
                </c:pt>
                <c:pt idx="2">
                  <c:v>2</c:v>
                </c:pt>
                <c:pt idx="3">
                  <c:v>2</c:v>
                </c:pt>
                <c:pt idx="4">
                  <c:v>6</c:v>
                </c:pt>
                <c:pt idx="5">
                  <c:v>2</c:v>
                </c:pt>
                <c:pt idx="6">
                  <c:v>2</c:v>
                </c:pt>
                <c:pt idx="7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488544"/>
        <c:axId val="409488936"/>
      </c:barChart>
      <c:catAx>
        <c:axId val="40948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488936"/>
        <c:crosses val="autoZero"/>
        <c:auto val="1"/>
        <c:lblAlgn val="ctr"/>
        <c:lblOffset val="100"/>
        <c:noMultiLvlLbl val="0"/>
      </c:catAx>
      <c:valAx>
        <c:axId val="40948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48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9BBB59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3. What advice would you give a student starting Level 4 next autumn about taking a History degree?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Sheet1!$C$10:$J$10</c:f>
              <c:strCache>
                <c:ptCount val="8"/>
                <c:pt idx="0">
                  <c:v>Do pre-reading and be organised</c:v>
                </c:pt>
                <c:pt idx="1">
                  <c:v>Know the course/modules</c:v>
                </c:pt>
                <c:pt idx="2">
                  <c:v>Start assignments early</c:v>
                </c:pt>
                <c:pt idx="3">
                  <c:v>Don't feel stupid about getting it wrong</c:v>
                </c:pt>
                <c:pt idx="4">
                  <c:v>Engage with subject and peers</c:v>
                </c:pt>
                <c:pt idx="5">
                  <c:v>Talk to tutors</c:v>
                </c:pt>
                <c:pt idx="6">
                  <c:v>Attendance</c:v>
                </c:pt>
                <c:pt idx="7">
                  <c:v>Other</c:v>
                </c:pt>
              </c:strCache>
            </c:strRef>
          </c:cat>
          <c:val>
            <c:numRef>
              <c:f>Sheet1!$C$11:$J$11</c:f>
              <c:numCache>
                <c:formatCode>General</c:formatCode>
                <c:ptCount val="8"/>
                <c:pt idx="0">
                  <c:v>25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489720"/>
        <c:axId val="409490112"/>
      </c:barChart>
      <c:catAx>
        <c:axId val="409489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490112"/>
        <c:crosses val="autoZero"/>
        <c:auto val="1"/>
        <c:lblAlgn val="ctr"/>
        <c:lblOffset val="100"/>
        <c:noMultiLvlLbl val="0"/>
      </c:catAx>
      <c:valAx>
        <c:axId val="40949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489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9BBB59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5. How do you like to learn history?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Sheet1!$C$16:$J$16</c:f>
              <c:strCache>
                <c:ptCount val="8"/>
                <c:pt idx="0">
                  <c:v>Lectures</c:v>
                </c:pt>
                <c:pt idx="1">
                  <c:v>Seminars</c:v>
                </c:pt>
                <c:pt idx="2">
                  <c:v>Group work</c:v>
                </c:pt>
                <c:pt idx="3">
                  <c:v>Reading</c:v>
                </c:pt>
                <c:pt idx="4">
                  <c:v>Student-led Presentations</c:v>
                </c:pt>
                <c:pt idx="5">
                  <c:v>Discussions in class</c:v>
                </c:pt>
                <c:pt idx="6">
                  <c:v>Working with sources</c:v>
                </c:pt>
                <c:pt idx="7">
                  <c:v>Enquiry-led learniing</c:v>
                </c:pt>
              </c:strCache>
            </c:strRef>
          </c:cat>
          <c:val>
            <c:numRef>
              <c:f>Sheet1!$C$17:$J$17</c:f>
              <c:numCache>
                <c:formatCode>General</c:formatCode>
                <c:ptCount val="8"/>
                <c:pt idx="0">
                  <c:v>25</c:v>
                </c:pt>
                <c:pt idx="1">
                  <c:v>21</c:v>
                </c:pt>
                <c:pt idx="2">
                  <c:v>6</c:v>
                </c:pt>
                <c:pt idx="3">
                  <c:v>17</c:v>
                </c:pt>
                <c:pt idx="4">
                  <c:v>1</c:v>
                </c:pt>
                <c:pt idx="5">
                  <c:v>17</c:v>
                </c:pt>
                <c:pt idx="6">
                  <c:v>14</c:v>
                </c:pt>
                <c:pt idx="7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490896"/>
        <c:axId val="409491288"/>
      </c:barChart>
      <c:catAx>
        <c:axId val="40949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491288"/>
        <c:crosses val="autoZero"/>
        <c:auto val="1"/>
        <c:lblAlgn val="ctr"/>
        <c:lblOffset val="100"/>
        <c:noMultiLvlLbl val="0"/>
      </c:catAx>
      <c:valAx>
        <c:axId val="409491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49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9BBB59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6. Which of the following do you think you have least developed in Semester B?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Sheet1!$C$19:$J$19</c:f>
              <c:strCache>
                <c:ptCount val="8"/>
                <c:pt idx="0">
                  <c:v>Critical thinking </c:v>
                </c:pt>
                <c:pt idx="1">
                  <c:v>Time management</c:v>
                </c:pt>
                <c:pt idx="2">
                  <c:v>Group work</c:v>
                </c:pt>
                <c:pt idx="3">
                  <c:v>Confidence in speaking </c:v>
                </c:pt>
                <c:pt idx="4">
                  <c:v>Confidence in written expression</c:v>
                </c:pt>
                <c:pt idx="5">
                  <c:v>Organisation of work</c:v>
                </c:pt>
                <c:pt idx="6">
                  <c:v>Reading books, journals etc.</c:v>
                </c:pt>
                <c:pt idx="7">
                  <c:v>Research and enquiry skills</c:v>
                </c:pt>
              </c:strCache>
            </c:strRef>
          </c:cat>
          <c:val>
            <c:numRef>
              <c:f>Sheet1!$C$20:$J$20</c:f>
              <c:numCache>
                <c:formatCode>General</c:formatCode>
                <c:ptCount val="8"/>
                <c:pt idx="0">
                  <c:v>2</c:v>
                </c:pt>
                <c:pt idx="1">
                  <c:v>16</c:v>
                </c:pt>
                <c:pt idx="2">
                  <c:v>11</c:v>
                </c:pt>
                <c:pt idx="3">
                  <c:v>12</c:v>
                </c:pt>
                <c:pt idx="4">
                  <c:v>10</c:v>
                </c:pt>
                <c:pt idx="5">
                  <c:v>6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1601416"/>
        <c:axId val="411601808"/>
      </c:barChart>
      <c:catAx>
        <c:axId val="41160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601808"/>
        <c:crosses val="autoZero"/>
        <c:auto val="1"/>
        <c:lblAlgn val="ctr"/>
        <c:lblOffset val="100"/>
        <c:noMultiLvlLbl val="0"/>
      </c:catAx>
      <c:valAx>
        <c:axId val="41160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60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9BBB59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7. What do you least like about studying history?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Sheet1!$C$22:$J$22</c:f>
              <c:strCache>
                <c:ptCount val="8"/>
                <c:pt idx="0">
                  <c:v>Lectures</c:v>
                </c:pt>
                <c:pt idx="1">
                  <c:v>Seminars</c:v>
                </c:pt>
                <c:pt idx="2">
                  <c:v>Group work</c:v>
                </c:pt>
                <c:pt idx="3">
                  <c:v>Reading</c:v>
                </c:pt>
                <c:pt idx="4">
                  <c:v>Student-led Presentations</c:v>
                </c:pt>
                <c:pt idx="5">
                  <c:v>Discussions in class</c:v>
                </c:pt>
                <c:pt idx="6">
                  <c:v>Working with sources</c:v>
                </c:pt>
                <c:pt idx="7">
                  <c:v>Enquiry-led learniing</c:v>
                </c:pt>
              </c:strCache>
            </c:strRef>
          </c:cat>
          <c:val>
            <c:numRef>
              <c:f>Sheet1!$C$23:$J$23</c:f>
              <c:numCache>
                <c:formatCode>General</c:formatCode>
                <c:ptCount val="8"/>
                <c:pt idx="0">
                  <c:v>4</c:v>
                </c:pt>
                <c:pt idx="1">
                  <c:v>10</c:v>
                </c:pt>
                <c:pt idx="2">
                  <c:v>12</c:v>
                </c:pt>
                <c:pt idx="3">
                  <c:v>6</c:v>
                </c:pt>
                <c:pt idx="4">
                  <c:v>15</c:v>
                </c:pt>
                <c:pt idx="5">
                  <c:v>5</c:v>
                </c:pt>
                <c:pt idx="6">
                  <c:v>5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1603376"/>
        <c:axId val="411603768"/>
      </c:barChart>
      <c:catAx>
        <c:axId val="41160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603768"/>
        <c:crosses val="autoZero"/>
        <c:auto val="1"/>
        <c:lblAlgn val="ctr"/>
        <c:lblOffset val="100"/>
        <c:noMultiLvlLbl val="0"/>
      </c:catAx>
      <c:valAx>
        <c:axId val="411603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60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9BBB59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4. Which of the following do you think you have most developed in Semester B?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Sheet1!$C$13:$J$13</c:f>
              <c:strCache>
                <c:ptCount val="8"/>
                <c:pt idx="0">
                  <c:v>Critical thinking </c:v>
                </c:pt>
                <c:pt idx="1">
                  <c:v>Time management</c:v>
                </c:pt>
                <c:pt idx="2">
                  <c:v>Group work</c:v>
                </c:pt>
                <c:pt idx="3">
                  <c:v>Confidence in speaking </c:v>
                </c:pt>
                <c:pt idx="4">
                  <c:v>Confidence in written expression</c:v>
                </c:pt>
                <c:pt idx="5">
                  <c:v>Organisation of work</c:v>
                </c:pt>
                <c:pt idx="6">
                  <c:v>Reading books, journals etc.</c:v>
                </c:pt>
                <c:pt idx="7">
                  <c:v>Research and enquiry skills</c:v>
                </c:pt>
              </c:strCache>
            </c:strRef>
          </c:cat>
          <c:val>
            <c:numRef>
              <c:f>Sheet1!$C$14:$J$14</c:f>
              <c:numCache>
                <c:formatCode>General</c:formatCode>
                <c:ptCount val="8"/>
                <c:pt idx="0">
                  <c:v>15</c:v>
                </c:pt>
                <c:pt idx="1">
                  <c:v>15</c:v>
                </c:pt>
                <c:pt idx="2">
                  <c:v>2</c:v>
                </c:pt>
                <c:pt idx="3">
                  <c:v>5</c:v>
                </c:pt>
                <c:pt idx="4">
                  <c:v>6</c:v>
                </c:pt>
                <c:pt idx="5">
                  <c:v>9</c:v>
                </c:pt>
                <c:pt idx="6">
                  <c:v>25</c:v>
                </c:pt>
                <c:pt idx="7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1604160"/>
        <c:axId val="411604552"/>
      </c:barChart>
      <c:catAx>
        <c:axId val="41160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604552"/>
        <c:crosses val="autoZero"/>
        <c:auto val="1"/>
        <c:lblAlgn val="ctr"/>
        <c:lblOffset val="100"/>
        <c:noMultiLvlLbl val="0"/>
      </c:catAx>
      <c:valAx>
        <c:axId val="411604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604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9BBB59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800" b="1" dirty="0">
                <a:solidFill>
                  <a:schemeClr val="tx1"/>
                </a:solidFill>
              </a:rPr>
              <a:t>11. What do you wish you had known in September about your degree that you now know?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Sheet1!$C$44:$J$44</c:f>
              <c:strCache>
                <c:ptCount val="8"/>
                <c:pt idx="0">
                  <c:v>Time Management</c:v>
                </c:pt>
                <c:pt idx="1">
                  <c:v>Reading</c:v>
                </c:pt>
                <c:pt idx="2">
                  <c:v>Course Content</c:v>
                </c:pt>
                <c:pt idx="3">
                  <c:v>Module Content</c:v>
                </c:pt>
                <c:pt idx="4">
                  <c:v>Work load</c:v>
                </c:pt>
                <c:pt idx="5">
                  <c:v>Writing</c:v>
                </c:pt>
                <c:pt idx="6">
                  <c:v>Resources e.g. books</c:v>
                </c:pt>
                <c:pt idx="7">
                  <c:v>None</c:v>
                </c:pt>
              </c:strCache>
            </c:strRef>
          </c:cat>
          <c:val>
            <c:numRef>
              <c:f>Sheet1!$C$45:$J$45</c:f>
              <c:numCache>
                <c:formatCode>General</c:formatCode>
                <c:ptCount val="8"/>
                <c:pt idx="0">
                  <c:v>3</c:v>
                </c:pt>
                <c:pt idx="1">
                  <c:v>10</c:v>
                </c:pt>
                <c:pt idx="2">
                  <c:v>8</c:v>
                </c:pt>
                <c:pt idx="3">
                  <c:v>4</c:v>
                </c:pt>
                <c:pt idx="4">
                  <c:v>2</c:v>
                </c:pt>
                <c:pt idx="5">
                  <c:v>4</c:v>
                </c:pt>
                <c:pt idx="6">
                  <c:v>2</c:v>
                </c:pt>
                <c:pt idx="7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7118704"/>
        <c:axId val="407119096"/>
      </c:barChart>
      <c:catAx>
        <c:axId val="40711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119096"/>
        <c:crosses val="autoZero"/>
        <c:auto val="1"/>
        <c:lblAlgn val="ctr"/>
        <c:lblOffset val="100"/>
        <c:noMultiLvlLbl val="0"/>
      </c:catAx>
      <c:valAx>
        <c:axId val="407119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118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4BACC6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dirty="0"/>
              <a:t>3. What advice would you give a student starting Level 4 next autumn about taking a History degree?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Sheet1!$C$10:$J$10</c:f>
              <c:strCache>
                <c:ptCount val="8"/>
                <c:pt idx="0">
                  <c:v>Do pre-reading and be organised</c:v>
                </c:pt>
                <c:pt idx="1">
                  <c:v>Know the course/modules</c:v>
                </c:pt>
                <c:pt idx="2">
                  <c:v>Start assignments early</c:v>
                </c:pt>
                <c:pt idx="3">
                  <c:v>Don't feel stupid about getting it wrong</c:v>
                </c:pt>
                <c:pt idx="4">
                  <c:v>Engage with subject and peers</c:v>
                </c:pt>
                <c:pt idx="5">
                  <c:v>Talk to tutors</c:v>
                </c:pt>
                <c:pt idx="6">
                  <c:v>Attendance</c:v>
                </c:pt>
                <c:pt idx="7">
                  <c:v>Other</c:v>
                </c:pt>
              </c:strCache>
            </c:strRef>
          </c:cat>
          <c:val>
            <c:numRef>
              <c:f>Sheet1!$C$11:$J$11</c:f>
              <c:numCache>
                <c:formatCode>General</c:formatCode>
                <c:ptCount val="8"/>
                <c:pt idx="0">
                  <c:v>25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7120664"/>
        <c:axId val="407121056"/>
      </c:barChart>
      <c:catAx>
        <c:axId val="407120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121056"/>
        <c:crosses val="autoZero"/>
        <c:auto val="1"/>
        <c:lblAlgn val="ctr"/>
        <c:lblOffset val="100"/>
        <c:noMultiLvlLbl val="0"/>
      </c:catAx>
      <c:valAx>
        <c:axId val="40712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120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9BBB59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chemeClr val="tx1"/>
                </a:solidFill>
              </a:rPr>
              <a:t>2. What is different about your A level History and your experience of studying history at the University of Hertfordshire?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Sheet1!$C$7:$J$7</c:f>
              <c:strCache>
                <c:ptCount val="8"/>
                <c:pt idx="0">
                  <c:v>Choice/range of modules</c:v>
                </c:pt>
                <c:pt idx="1">
                  <c:v>More independent learning</c:v>
                </c:pt>
                <c:pt idx="2">
                  <c:v>Less contact with tutor</c:v>
                </c:pt>
                <c:pt idx="3">
                  <c:v>More workload</c:v>
                </c:pt>
                <c:pt idx="4">
                  <c:v>Topics covered in more depth</c:v>
                </c:pt>
                <c:pt idx="5">
                  <c:v>Access course - so not too surprising</c:v>
                </c:pt>
                <c:pt idx="6">
                  <c:v>More discussion and analysing</c:v>
                </c:pt>
                <c:pt idx="7">
                  <c:v>Other</c:v>
                </c:pt>
              </c:strCache>
            </c:strRef>
          </c:cat>
          <c:val>
            <c:numRef>
              <c:f>Sheet1!$C$8:$J$8</c:f>
              <c:numCache>
                <c:formatCode>General</c:formatCode>
                <c:ptCount val="8"/>
                <c:pt idx="0">
                  <c:v>3</c:v>
                </c:pt>
                <c:pt idx="1">
                  <c:v>14</c:v>
                </c:pt>
                <c:pt idx="2">
                  <c:v>2</c:v>
                </c:pt>
                <c:pt idx="3">
                  <c:v>2</c:v>
                </c:pt>
                <c:pt idx="4">
                  <c:v>6</c:v>
                </c:pt>
                <c:pt idx="5">
                  <c:v>2</c:v>
                </c:pt>
                <c:pt idx="6">
                  <c:v>2</c:v>
                </c:pt>
                <c:pt idx="7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7121840"/>
        <c:axId val="412315872"/>
      </c:barChart>
      <c:catAx>
        <c:axId val="40712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315872"/>
        <c:crosses val="autoZero"/>
        <c:auto val="1"/>
        <c:lblAlgn val="ctr"/>
        <c:lblOffset val="100"/>
        <c:noMultiLvlLbl val="0"/>
      </c:catAx>
      <c:valAx>
        <c:axId val="41231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121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9BBB59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/>
              <a:t>2. What do you enjoy about history?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Sheet1!$C$8:$G$8</c:f>
              <c:strCache>
                <c:ptCount val="5"/>
                <c:pt idx="0">
                  <c:v>Learning about the past</c:v>
                </c:pt>
                <c:pt idx="1">
                  <c:v>Contemporary Relevance</c:v>
                </c:pt>
                <c:pt idx="2">
                  <c:v>New perspectives &amp; Differing Views</c:v>
                </c:pt>
                <c:pt idx="3">
                  <c:v>Study of Individuals</c:v>
                </c:pt>
                <c:pt idx="4">
                  <c:v>The learning</c:v>
                </c:pt>
              </c:strCache>
            </c:strRef>
          </c:cat>
          <c:val>
            <c:numRef>
              <c:f>Sheet1!$C$9:$G$9</c:f>
              <c:numCache>
                <c:formatCode>General</c:formatCode>
                <c:ptCount val="5"/>
                <c:pt idx="0">
                  <c:v>13</c:v>
                </c:pt>
                <c:pt idx="1">
                  <c:v>9</c:v>
                </c:pt>
                <c:pt idx="2">
                  <c:v>8</c:v>
                </c:pt>
                <c:pt idx="3">
                  <c:v>1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6738600"/>
        <c:axId val="406738992"/>
      </c:barChart>
      <c:catAx>
        <c:axId val="406738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738992"/>
        <c:crosses val="autoZero"/>
        <c:auto val="1"/>
        <c:lblAlgn val="ctr"/>
        <c:lblOffset val="100"/>
        <c:noMultiLvlLbl val="0"/>
      </c:catAx>
      <c:valAx>
        <c:axId val="40673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738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4BACC6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dirty="0"/>
              <a:t>12. What advice would you give a Year 13 school student about thinking about taking a history degree?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Sheet1!$C$48:$J$48</c:f>
              <c:strCache>
                <c:ptCount val="8"/>
                <c:pt idx="0">
                  <c:v>Time Management</c:v>
                </c:pt>
                <c:pt idx="1">
                  <c:v>Reading</c:v>
                </c:pt>
                <c:pt idx="2">
                  <c:v>Course Content</c:v>
                </c:pt>
                <c:pt idx="3">
                  <c:v>Module Content</c:v>
                </c:pt>
                <c:pt idx="4">
                  <c:v>Critical thinking Skills</c:v>
                </c:pt>
                <c:pt idx="5">
                  <c:v>Interest &amp; curiosity</c:v>
                </c:pt>
                <c:pt idx="6">
                  <c:v>Take a gap year</c:v>
                </c:pt>
                <c:pt idx="7">
                  <c:v>A-Level history</c:v>
                </c:pt>
              </c:strCache>
            </c:strRef>
          </c:cat>
          <c:val>
            <c:numRef>
              <c:f>Sheet1!$C$49:$J$49</c:f>
              <c:numCache>
                <c:formatCode>General</c:formatCode>
                <c:ptCount val="8"/>
                <c:pt idx="0">
                  <c:v>6</c:v>
                </c:pt>
                <c:pt idx="1">
                  <c:v>16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8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2316656"/>
        <c:axId val="412317048"/>
      </c:barChart>
      <c:catAx>
        <c:axId val="41231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317048"/>
        <c:crosses val="autoZero"/>
        <c:auto val="1"/>
        <c:lblAlgn val="ctr"/>
        <c:lblOffset val="100"/>
        <c:noMultiLvlLbl val="0"/>
      </c:catAx>
      <c:valAx>
        <c:axId val="412317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31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4BACC6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800" b="1" dirty="0">
                <a:solidFill>
                  <a:schemeClr val="tx1"/>
                </a:solidFill>
              </a:rPr>
              <a:t>1. What has been different about your experience of History between Semester A and Semester B?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Sheet1!$C$4:$J$4</c:f>
              <c:strCache>
                <c:ptCount val="8"/>
                <c:pt idx="0">
                  <c:v>More prepared &amp; organised</c:v>
                </c:pt>
                <c:pt idx="1">
                  <c:v>More confident</c:v>
                </c:pt>
                <c:pt idx="2">
                  <c:v>More independent learning</c:v>
                </c:pt>
                <c:pt idx="3">
                  <c:v>More interesting topics</c:v>
                </c:pt>
                <c:pt idx="4">
                  <c:v>Increased Workload</c:v>
                </c:pt>
                <c:pt idx="5">
                  <c:v>More exam focused</c:v>
                </c:pt>
                <c:pt idx="6">
                  <c:v>Essay/assignment writing</c:v>
                </c:pt>
                <c:pt idx="7">
                  <c:v>Other</c:v>
                </c:pt>
              </c:strCache>
            </c:strRef>
          </c:cat>
          <c:val>
            <c:numRef>
              <c:f>Sheet1!$C$5:$J$5</c:f>
              <c:numCache>
                <c:formatCode>General</c:formatCode>
                <c:ptCount val="8"/>
                <c:pt idx="0">
                  <c:v>2</c:v>
                </c:pt>
                <c:pt idx="1">
                  <c:v>6</c:v>
                </c:pt>
                <c:pt idx="2">
                  <c:v>5</c:v>
                </c:pt>
                <c:pt idx="3">
                  <c:v>6</c:v>
                </c:pt>
                <c:pt idx="4">
                  <c:v>3</c:v>
                </c:pt>
                <c:pt idx="5">
                  <c:v>7</c:v>
                </c:pt>
                <c:pt idx="6">
                  <c:v>2</c:v>
                </c:pt>
                <c:pt idx="7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2317832"/>
        <c:axId val="412318224"/>
      </c:barChart>
      <c:catAx>
        <c:axId val="412317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318224"/>
        <c:crosses val="autoZero"/>
        <c:auto val="1"/>
        <c:lblAlgn val="ctr"/>
        <c:lblOffset val="100"/>
        <c:noMultiLvlLbl val="0"/>
      </c:catAx>
      <c:valAx>
        <c:axId val="412318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317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9BBB59">
        <a:lumMod val="20000"/>
        <a:lumOff val="80000"/>
      </a:srgbClr>
    </a:solidFill>
    <a:ln>
      <a:noFill/>
    </a:ln>
    <a:effectLst/>
  </c:spPr>
  <c:txPr>
    <a:bodyPr/>
    <a:lstStyle/>
    <a:p>
      <a:pPr>
        <a:defRPr>
          <a:solidFill>
            <a:srgbClr val="0070C0"/>
          </a:solidFill>
        </a:defRPr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dirty="0"/>
              <a:t>How do you like to learn v. least like to learn history in Semester B?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Sheet2!$C$20:$J$20</c:f>
              <c:strCache>
                <c:ptCount val="8"/>
                <c:pt idx="0">
                  <c:v>Lectures</c:v>
                </c:pt>
                <c:pt idx="1">
                  <c:v>Seminars</c:v>
                </c:pt>
                <c:pt idx="2">
                  <c:v>Group work</c:v>
                </c:pt>
                <c:pt idx="3">
                  <c:v>Reading</c:v>
                </c:pt>
                <c:pt idx="4">
                  <c:v>Student-led Presentations</c:v>
                </c:pt>
                <c:pt idx="5">
                  <c:v>Discussions in class</c:v>
                </c:pt>
                <c:pt idx="6">
                  <c:v>Working with sources</c:v>
                </c:pt>
                <c:pt idx="7">
                  <c:v>Enquiry-led learniing</c:v>
                </c:pt>
              </c:strCache>
            </c:strRef>
          </c:cat>
          <c:val>
            <c:numRef>
              <c:f>Sheet2!$C$23:$J$23</c:f>
              <c:numCache>
                <c:formatCode>General</c:formatCode>
                <c:ptCount val="8"/>
                <c:pt idx="0">
                  <c:v>21</c:v>
                </c:pt>
                <c:pt idx="1">
                  <c:v>11</c:v>
                </c:pt>
                <c:pt idx="2">
                  <c:v>-6</c:v>
                </c:pt>
                <c:pt idx="3">
                  <c:v>11</c:v>
                </c:pt>
                <c:pt idx="4">
                  <c:v>-14</c:v>
                </c:pt>
                <c:pt idx="5">
                  <c:v>12</c:v>
                </c:pt>
                <c:pt idx="6">
                  <c:v>9</c:v>
                </c:pt>
                <c:pt idx="7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2319008"/>
        <c:axId val="412319400"/>
      </c:barChart>
      <c:catAx>
        <c:axId val="41231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319400"/>
        <c:crosses val="autoZero"/>
        <c:auto val="1"/>
        <c:lblAlgn val="ctr"/>
        <c:lblOffset val="100"/>
        <c:noMultiLvlLbl val="0"/>
      </c:catAx>
      <c:valAx>
        <c:axId val="412319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31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9BBB59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i="0" baseline="0" dirty="0">
                <a:effectLst/>
              </a:rPr>
              <a:t>How do you like to learn v. least like to learn history in Semester A?</a:t>
            </a:r>
            <a:endParaRPr lang="en-GB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Sheet2!$C$11:$H$11</c:f>
              <c:strCache>
                <c:ptCount val="6"/>
                <c:pt idx="0">
                  <c:v>Lectures</c:v>
                </c:pt>
                <c:pt idx="1">
                  <c:v>Seminars</c:v>
                </c:pt>
                <c:pt idx="2">
                  <c:v>Group work</c:v>
                </c:pt>
                <c:pt idx="3">
                  <c:v>Reading</c:v>
                </c:pt>
                <c:pt idx="4">
                  <c:v>Student-led Presentations</c:v>
                </c:pt>
                <c:pt idx="5">
                  <c:v>Discussions in class</c:v>
                </c:pt>
              </c:strCache>
            </c:strRef>
          </c:cat>
          <c:val>
            <c:numRef>
              <c:f>Sheet2!$C$14:$H$14</c:f>
              <c:numCache>
                <c:formatCode>General</c:formatCode>
                <c:ptCount val="6"/>
                <c:pt idx="0">
                  <c:v>23</c:v>
                </c:pt>
                <c:pt idx="1">
                  <c:v>11</c:v>
                </c:pt>
                <c:pt idx="2">
                  <c:v>-4</c:v>
                </c:pt>
                <c:pt idx="3">
                  <c:v>-2</c:v>
                </c:pt>
                <c:pt idx="4">
                  <c:v>-15</c:v>
                </c:pt>
                <c:pt idx="5">
                  <c:v>21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6740952"/>
        <c:axId val="409354792"/>
      </c:barChart>
      <c:catAx>
        <c:axId val="406740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354792"/>
        <c:crosses val="autoZero"/>
        <c:auto val="1"/>
        <c:lblAlgn val="ctr"/>
        <c:lblOffset val="100"/>
        <c:noMultiLvlLbl val="0"/>
      </c:catAx>
      <c:valAx>
        <c:axId val="409354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740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4BACC6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dirty="0"/>
              <a:t>Which of the following do you think you have most developed v. least developed in Semester B? </a:t>
            </a:r>
          </a:p>
        </c:rich>
      </c:tx>
      <c:layout>
        <c:manualLayout>
          <c:xMode val="edge"/>
          <c:yMode val="edge"/>
          <c:x val="0.10505555555555554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Sheet2!$C$15:$J$15</c:f>
              <c:strCache>
                <c:ptCount val="8"/>
                <c:pt idx="0">
                  <c:v>Critical thinking </c:v>
                </c:pt>
                <c:pt idx="1">
                  <c:v>Time management</c:v>
                </c:pt>
                <c:pt idx="2">
                  <c:v>Group work</c:v>
                </c:pt>
                <c:pt idx="3">
                  <c:v>Confidence in speaking </c:v>
                </c:pt>
                <c:pt idx="4">
                  <c:v>Confidence in written expression</c:v>
                </c:pt>
                <c:pt idx="5">
                  <c:v>Organisation of work</c:v>
                </c:pt>
                <c:pt idx="6">
                  <c:v>Reading books, journals etc.</c:v>
                </c:pt>
                <c:pt idx="7">
                  <c:v>Research and enquiry skills</c:v>
                </c:pt>
              </c:strCache>
            </c:strRef>
          </c:cat>
          <c:val>
            <c:numRef>
              <c:f>Sheet2!$C$18:$J$18</c:f>
              <c:numCache>
                <c:formatCode>General</c:formatCode>
                <c:ptCount val="8"/>
                <c:pt idx="0">
                  <c:v>13</c:v>
                </c:pt>
                <c:pt idx="1">
                  <c:v>-1</c:v>
                </c:pt>
                <c:pt idx="2">
                  <c:v>-9</c:v>
                </c:pt>
                <c:pt idx="3">
                  <c:v>-7</c:v>
                </c:pt>
                <c:pt idx="4">
                  <c:v>-4</c:v>
                </c:pt>
                <c:pt idx="5">
                  <c:v>3</c:v>
                </c:pt>
                <c:pt idx="6">
                  <c:v>22</c:v>
                </c:pt>
                <c:pt idx="7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355576"/>
        <c:axId val="409355968"/>
      </c:barChart>
      <c:catAx>
        <c:axId val="4093555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Response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355968"/>
        <c:crosses val="autoZero"/>
        <c:auto val="1"/>
        <c:lblAlgn val="ctr"/>
        <c:lblOffset val="100"/>
        <c:noMultiLvlLbl val="0"/>
      </c:catAx>
      <c:valAx>
        <c:axId val="409355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Number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355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9BBB59">
        <a:lumMod val="20000"/>
        <a:lumOff val="80000"/>
      </a:srgbClr>
    </a:solidFill>
    <a:ln w="9525" cap="flat" cmpd="sng" algn="ctr">
      <a:solidFill>
        <a:schemeClr val="accent4">
          <a:lumMod val="20000"/>
          <a:lumOff val="8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i="0" baseline="0" dirty="0">
                <a:effectLst/>
              </a:rPr>
              <a:t>Which of the following do you think you have most developed v. least developed in Semester A? </a:t>
            </a:r>
            <a:endParaRPr lang="en-GB" b="1" dirty="0">
              <a:effectLst/>
            </a:endParaRPr>
          </a:p>
        </c:rich>
      </c:tx>
      <c:layout>
        <c:manualLayout>
          <c:xMode val="edge"/>
          <c:yMode val="edge"/>
          <c:x val="0.1561111111111111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Sheet2!$C$5:$H$5</c:f>
              <c:strCache>
                <c:ptCount val="6"/>
                <c:pt idx="0">
                  <c:v>Critical thinking </c:v>
                </c:pt>
                <c:pt idx="1">
                  <c:v>Time management</c:v>
                </c:pt>
                <c:pt idx="2">
                  <c:v>Group work</c:v>
                </c:pt>
                <c:pt idx="3">
                  <c:v>Confidence in speaking </c:v>
                </c:pt>
                <c:pt idx="4">
                  <c:v>Confidence in written expression</c:v>
                </c:pt>
                <c:pt idx="5">
                  <c:v>Organisation of work</c:v>
                </c:pt>
              </c:strCache>
            </c:strRef>
          </c:cat>
          <c:val>
            <c:numRef>
              <c:f>Sheet2!$C$8:$H$8</c:f>
              <c:numCache>
                <c:formatCode>General</c:formatCode>
                <c:ptCount val="6"/>
                <c:pt idx="0">
                  <c:v>16</c:v>
                </c:pt>
                <c:pt idx="1">
                  <c:v>-4</c:v>
                </c:pt>
                <c:pt idx="2">
                  <c:v>-13</c:v>
                </c:pt>
                <c:pt idx="3">
                  <c:v>-2</c:v>
                </c:pt>
                <c:pt idx="4">
                  <c:v>8</c:v>
                </c:pt>
                <c:pt idx="5">
                  <c:v>11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9356752"/>
        <c:axId val="409357144"/>
      </c:barChart>
      <c:catAx>
        <c:axId val="40935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357144"/>
        <c:crosses val="autoZero"/>
        <c:auto val="1"/>
        <c:lblAlgn val="ctr"/>
        <c:lblOffset val="100"/>
        <c:noMultiLvlLbl val="0"/>
      </c:catAx>
      <c:valAx>
        <c:axId val="409357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356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4BACC6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/>
              <a:t>3. What is your favourite period/event in history?</a:t>
            </a:r>
          </a:p>
        </c:rich>
      </c:tx>
      <c:layout>
        <c:manualLayout>
          <c:xMode val="edge"/>
          <c:yMode val="edge"/>
          <c:x val="0.1089306649168853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Sheet1!$C$12:$G$12</c:f>
              <c:strCache>
                <c:ptCount val="5"/>
                <c:pt idx="0">
                  <c:v>Ancient</c:v>
                </c:pt>
                <c:pt idx="1">
                  <c:v>Medieval</c:v>
                </c:pt>
                <c:pt idx="2">
                  <c:v>Early Modern</c:v>
                </c:pt>
                <c:pt idx="3">
                  <c:v>18th/19th </c:v>
                </c:pt>
                <c:pt idx="4">
                  <c:v>20th/Contemporary</c:v>
                </c:pt>
              </c:strCache>
            </c:strRef>
          </c:cat>
          <c:val>
            <c:numRef>
              <c:f>Sheet1!$C$18:$G$18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15</c:v>
                </c:pt>
                <c:pt idx="3">
                  <c:v>5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6739776"/>
        <c:axId val="406740168"/>
      </c:barChart>
      <c:catAx>
        <c:axId val="40673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740168"/>
        <c:crosses val="autoZero"/>
        <c:auto val="1"/>
        <c:lblAlgn val="ctr"/>
        <c:lblOffset val="100"/>
        <c:noMultiLvlLbl val="0"/>
      </c:catAx>
      <c:valAx>
        <c:axId val="406740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73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4BACC6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>
                <a:solidFill>
                  <a:schemeClr val="tx1"/>
                </a:solidFill>
              </a:rPr>
              <a:t>4. Which of the following do you think you have most developed in Semester A?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Sheet1!$C$19:$I$19</c:f>
              <c:strCache>
                <c:ptCount val="7"/>
                <c:pt idx="0">
                  <c:v>Critical thinking </c:v>
                </c:pt>
                <c:pt idx="1">
                  <c:v>Time management</c:v>
                </c:pt>
                <c:pt idx="2">
                  <c:v>Group work</c:v>
                </c:pt>
                <c:pt idx="3">
                  <c:v>Confidence in speaking </c:v>
                </c:pt>
                <c:pt idx="4">
                  <c:v>Confidence in written expression</c:v>
                </c:pt>
                <c:pt idx="5">
                  <c:v>Organisation of work</c:v>
                </c:pt>
                <c:pt idx="6">
                  <c:v>None</c:v>
                </c:pt>
              </c:strCache>
            </c:strRef>
          </c:cat>
          <c:val>
            <c:numRef>
              <c:f>Sheet1!$C$20:$I$20</c:f>
              <c:numCache>
                <c:formatCode>General</c:formatCode>
                <c:ptCount val="7"/>
                <c:pt idx="0">
                  <c:v>23</c:v>
                </c:pt>
                <c:pt idx="1">
                  <c:v>12</c:v>
                </c:pt>
                <c:pt idx="2">
                  <c:v>1</c:v>
                </c:pt>
                <c:pt idx="3">
                  <c:v>13</c:v>
                </c:pt>
                <c:pt idx="4">
                  <c:v>14</c:v>
                </c:pt>
                <c:pt idx="5">
                  <c:v>20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4938040"/>
        <c:axId val="244938432"/>
      </c:barChart>
      <c:catAx>
        <c:axId val="244938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938432"/>
        <c:crosses val="autoZero"/>
        <c:auto val="1"/>
        <c:lblAlgn val="ctr"/>
        <c:lblOffset val="100"/>
        <c:noMultiLvlLbl val="0"/>
      </c:catAx>
      <c:valAx>
        <c:axId val="24493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938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4BACC6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>
                <a:solidFill>
                  <a:schemeClr val="tx1"/>
                </a:solidFill>
              </a:rPr>
              <a:t>5. How do you like to learn history?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Sheet1!$C$22:$H$22</c:f>
              <c:strCache>
                <c:ptCount val="6"/>
                <c:pt idx="0">
                  <c:v>Lectures</c:v>
                </c:pt>
                <c:pt idx="1">
                  <c:v>Seminars</c:v>
                </c:pt>
                <c:pt idx="2">
                  <c:v>Group work</c:v>
                </c:pt>
                <c:pt idx="3">
                  <c:v>Reading</c:v>
                </c:pt>
                <c:pt idx="4">
                  <c:v>Student-led Presentations</c:v>
                </c:pt>
                <c:pt idx="5">
                  <c:v>Discussions in class</c:v>
                </c:pt>
              </c:strCache>
            </c:strRef>
          </c:cat>
          <c:val>
            <c:numRef>
              <c:f>Sheet1!$C$23:$H$23</c:f>
              <c:numCache>
                <c:formatCode>General</c:formatCode>
                <c:ptCount val="6"/>
                <c:pt idx="0">
                  <c:v>29</c:v>
                </c:pt>
                <c:pt idx="1">
                  <c:v>21</c:v>
                </c:pt>
                <c:pt idx="2">
                  <c:v>7</c:v>
                </c:pt>
                <c:pt idx="3">
                  <c:v>12</c:v>
                </c:pt>
                <c:pt idx="4">
                  <c:v>2</c:v>
                </c:pt>
                <c:pt idx="5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4939216"/>
        <c:axId val="244939608"/>
      </c:barChart>
      <c:catAx>
        <c:axId val="24493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939608"/>
        <c:crosses val="autoZero"/>
        <c:auto val="1"/>
        <c:lblAlgn val="ctr"/>
        <c:lblOffset val="100"/>
        <c:noMultiLvlLbl val="0"/>
      </c:catAx>
      <c:valAx>
        <c:axId val="244939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93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4BACC6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>
                <a:solidFill>
                  <a:schemeClr val="tx1"/>
                </a:solidFill>
              </a:rPr>
              <a:t>6. Which of the following do you think you have least developed in Semester A? </a:t>
            </a:r>
          </a:p>
        </c:rich>
      </c:tx>
      <c:overlay val="0"/>
      <c:spPr>
        <a:solidFill>
          <a:srgbClr val="4BACC6">
            <a:lumMod val="20000"/>
            <a:lumOff val="8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Sheet1!$C$25:$H$25</c:f>
              <c:strCache>
                <c:ptCount val="6"/>
                <c:pt idx="0">
                  <c:v>Critical thinking </c:v>
                </c:pt>
                <c:pt idx="1">
                  <c:v>Time management</c:v>
                </c:pt>
                <c:pt idx="2">
                  <c:v>Group work</c:v>
                </c:pt>
                <c:pt idx="3">
                  <c:v>Confidence in speaking </c:v>
                </c:pt>
                <c:pt idx="4">
                  <c:v>Confidence in written expression</c:v>
                </c:pt>
                <c:pt idx="5">
                  <c:v>Organisation of work</c:v>
                </c:pt>
              </c:strCache>
            </c:strRef>
          </c:cat>
          <c:val>
            <c:numRef>
              <c:f>Sheet1!$C$26:$H$26</c:f>
              <c:numCache>
                <c:formatCode>General</c:formatCode>
                <c:ptCount val="6"/>
                <c:pt idx="0">
                  <c:v>7</c:v>
                </c:pt>
                <c:pt idx="1">
                  <c:v>16</c:v>
                </c:pt>
                <c:pt idx="2">
                  <c:v>14</c:v>
                </c:pt>
                <c:pt idx="3">
                  <c:v>15</c:v>
                </c:pt>
                <c:pt idx="4">
                  <c:v>6</c:v>
                </c:pt>
                <c:pt idx="5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4940392"/>
        <c:axId val="244940784"/>
      </c:barChart>
      <c:catAx>
        <c:axId val="244940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940784"/>
        <c:crosses val="autoZero"/>
        <c:auto val="1"/>
        <c:lblAlgn val="ctr"/>
        <c:lblOffset val="100"/>
        <c:noMultiLvlLbl val="0"/>
      </c:catAx>
      <c:valAx>
        <c:axId val="24494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940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4BACC6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>
                <a:solidFill>
                  <a:schemeClr val="tx1"/>
                </a:solidFill>
              </a:rPr>
              <a:t>7. What do you least like about studying history?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Sheet1!$C$28:$H$28</c:f>
              <c:strCache>
                <c:ptCount val="6"/>
                <c:pt idx="0">
                  <c:v>Lectures</c:v>
                </c:pt>
                <c:pt idx="1">
                  <c:v>Seminars</c:v>
                </c:pt>
                <c:pt idx="2">
                  <c:v>Group work</c:v>
                </c:pt>
                <c:pt idx="3">
                  <c:v>Reading</c:v>
                </c:pt>
                <c:pt idx="4">
                  <c:v>Student-led Presentations</c:v>
                </c:pt>
                <c:pt idx="5">
                  <c:v>Discussions in class</c:v>
                </c:pt>
              </c:strCache>
            </c:strRef>
          </c:cat>
          <c:val>
            <c:numRef>
              <c:f>Sheet1!$C$29:$H$29</c:f>
              <c:numCache>
                <c:formatCode>General</c:formatCode>
                <c:ptCount val="6"/>
                <c:pt idx="0">
                  <c:v>6</c:v>
                </c:pt>
                <c:pt idx="1">
                  <c:v>10</c:v>
                </c:pt>
                <c:pt idx="2">
                  <c:v>11</c:v>
                </c:pt>
                <c:pt idx="3">
                  <c:v>14</c:v>
                </c:pt>
                <c:pt idx="4">
                  <c:v>17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8858328"/>
        <c:axId val="408858720"/>
      </c:barChart>
      <c:catAx>
        <c:axId val="408858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858720"/>
        <c:crosses val="autoZero"/>
        <c:auto val="1"/>
        <c:lblAlgn val="ctr"/>
        <c:lblOffset val="100"/>
        <c:noMultiLvlLbl val="0"/>
      </c:catAx>
      <c:valAx>
        <c:axId val="40885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858328"/>
        <c:crosses val="autoZero"/>
        <c:crossBetween val="between"/>
      </c:valAx>
      <c:spPr>
        <a:solidFill>
          <a:srgbClr val="4BACC6">
            <a:lumMod val="20000"/>
            <a:lumOff val="80000"/>
          </a:srgb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4BACC6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>
                <a:solidFill>
                  <a:schemeClr val="tx1"/>
                </a:solidFill>
              </a:rPr>
              <a:t>11. What do you wish you had known in September about your degree that you now know?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Sheet1!$C$44:$J$44</c:f>
              <c:strCache>
                <c:ptCount val="8"/>
                <c:pt idx="0">
                  <c:v>Time Management</c:v>
                </c:pt>
                <c:pt idx="1">
                  <c:v>Reading</c:v>
                </c:pt>
                <c:pt idx="2">
                  <c:v>Course Content</c:v>
                </c:pt>
                <c:pt idx="3">
                  <c:v>Module Content</c:v>
                </c:pt>
                <c:pt idx="4">
                  <c:v>Work load</c:v>
                </c:pt>
                <c:pt idx="5">
                  <c:v>Writing</c:v>
                </c:pt>
                <c:pt idx="6">
                  <c:v>Resources e.g. books</c:v>
                </c:pt>
                <c:pt idx="7">
                  <c:v>None</c:v>
                </c:pt>
              </c:strCache>
            </c:strRef>
          </c:cat>
          <c:val>
            <c:numRef>
              <c:f>Sheet1!$C$45:$J$45</c:f>
              <c:numCache>
                <c:formatCode>General</c:formatCode>
                <c:ptCount val="8"/>
                <c:pt idx="0">
                  <c:v>3</c:v>
                </c:pt>
                <c:pt idx="1">
                  <c:v>10</c:v>
                </c:pt>
                <c:pt idx="2">
                  <c:v>8</c:v>
                </c:pt>
                <c:pt idx="3">
                  <c:v>4</c:v>
                </c:pt>
                <c:pt idx="4">
                  <c:v>2</c:v>
                </c:pt>
                <c:pt idx="5">
                  <c:v>4</c:v>
                </c:pt>
                <c:pt idx="6">
                  <c:v>2</c:v>
                </c:pt>
                <c:pt idx="7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8859504"/>
        <c:axId val="408859896"/>
      </c:barChart>
      <c:catAx>
        <c:axId val="40885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859896"/>
        <c:crosses val="autoZero"/>
        <c:auto val="1"/>
        <c:lblAlgn val="ctr"/>
        <c:lblOffset val="100"/>
        <c:noMultiLvlLbl val="0"/>
      </c:catAx>
      <c:valAx>
        <c:axId val="408859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85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4BACC6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12. What advice would you give a Year 13 school student about thinking about taking a history degree?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Sheet1!$C$48:$J$48</c:f>
              <c:strCache>
                <c:ptCount val="8"/>
                <c:pt idx="0">
                  <c:v>Time Management</c:v>
                </c:pt>
                <c:pt idx="1">
                  <c:v>Reading</c:v>
                </c:pt>
                <c:pt idx="2">
                  <c:v>Course Content</c:v>
                </c:pt>
                <c:pt idx="3">
                  <c:v>Module Content</c:v>
                </c:pt>
                <c:pt idx="4">
                  <c:v>Critical thinking Skills</c:v>
                </c:pt>
                <c:pt idx="5">
                  <c:v>Interest &amp; curiosity</c:v>
                </c:pt>
                <c:pt idx="6">
                  <c:v>Take a gap year</c:v>
                </c:pt>
                <c:pt idx="7">
                  <c:v>A-Level history</c:v>
                </c:pt>
              </c:strCache>
            </c:strRef>
          </c:cat>
          <c:val>
            <c:numRef>
              <c:f>Sheet1!$C$49:$J$49</c:f>
              <c:numCache>
                <c:formatCode>General</c:formatCode>
                <c:ptCount val="8"/>
                <c:pt idx="0">
                  <c:v>6</c:v>
                </c:pt>
                <c:pt idx="1">
                  <c:v>16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8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8860680"/>
        <c:axId val="408861072"/>
      </c:barChart>
      <c:catAx>
        <c:axId val="408860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861072"/>
        <c:crosses val="autoZero"/>
        <c:auto val="1"/>
        <c:lblAlgn val="ctr"/>
        <c:lblOffset val="100"/>
        <c:noMultiLvlLbl val="0"/>
      </c:catAx>
      <c:valAx>
        <c:axId val="40886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860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4BACC6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5145D-A4FC-4BD6-B6AE-7C30B40A9FFA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7D96D-F6E0-4840-B6D2-C442A7B44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498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8733BF-C2DC-4D80-AC42-79A87E55A775}" type="slidenum">
              <a:rPr lang="en-GB" altLang="en-US" smtClean="0">
                <a:solidFill>
                  <a:prstClr val="black"/>
                </a:solidFill>
              </a:rPr>
              <a:pPr/>
              <a:t>1</a:t>
            </a:fld>
            <a:endParaRPr lang="en-GB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37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Orange p3</a:t>
            </a:r>
          </a:p>
          <a:p>
            <a:endParaRPr lang="en-GB" altLang="en-US" smtClean="0"/>
          </a:p>
          <a:p>
            <a:r>
              <a:rPr lang="en-GB" altLang="en-US" smtClean="0"/>
              <a:t>Weekly</a:t>
            </a:r>
          </a:p>
          <a:p>
            <a:endParaRPr lang="en-GB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1838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71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79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88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60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32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04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576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881279-AFAD-4AE9-9523-3D1198653A1E}" type="slidenum">
              <a:rPr lang="en-GB" altLang="en-US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2</a:t>
            </a:fld>
            <a:endParaRPr lang="en-GB" altLang="en-US" smtClean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8641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Orange p3</a:t>
            </a:r>
          </a:p>
          <a:p>
            <a:endParaRPr lang="en-GB" altLang="en-US" smtClean="0"/>
          </a:p>
          <a:p>
            <a:r>
              <a:rPr lang="en-GB" altLang="en-US" smtClean="0"/>
              <a:t>Weekly</a:t>
            </a:r>
          </a:p>
          <a:p>
            <a:endParaRPr lang="en-GB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1838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71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79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88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60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32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04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576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881279-AFAD-4AE9-9523-3D1198653A1E}" type="slidenum">
              <a:rPr lang="en-GB" altLang="en-US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3</a:t>
            </a:fld>
            <a:endParaRPr lang="en-GB" altLang="en-US" smtClean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8757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Orange p3</a:t>
            </a:r>
          </a:p>
          <a:p>
            <a:endParaRPr lang="en-GB" altLang="en-US" smtClean="0"/>
          </a:p>
          <a:p>
            <a:r>
              <a:rPr lang="en-GB" altLang="en-US" smtClean="0"/>
              <a:t>Weekly</a:t>
            </a:r>
          </a:p>
          <a:p>
            <a:endParaRPr lang="en-GB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1838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71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79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88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60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32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04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576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881279-AFAD-4AE9-9523-3D1198653A1E}" type="slidenum">
              <a:rPr lang="en-GB" altLang="en-US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4</a:t>
            </a:fld>
            <a:endParaRPr lang="en-GB" altLang="en-US" smtClean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6569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Orange p3</a:t>
            </a:r>
          </a:p>
          <a:p>
            <a:endParaRPr lang="en-GB" altLang="en-US" smtClean="0"/>
          </a:p>
          <a:p>
            <a:r>
              <a:rPr lang="en-GB" altLang="en-US" smtClean="0"/>
              <a:t>Weekly</a:t>
            </a:r>
          </a:p>
          <a:p>
            <a:endParaRPr lang="en-GB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1838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71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79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88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60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32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04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576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881279-AFAD-4AE9-9523-3D1198653A1E}" type="slidenum">
              <a:rPr lang="en-GB" altLang="en-US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5</a:t>
            </a:fld>
            <a:endParaRPr lang="en-GB" altLang="en-US" smtClean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3852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Orange p3</a:t>
            </a:r>
          </a:p>
          <a:p>
            <a:endParaRPr lang="en-GB" altLang="en-US" smtClean="0"/>
          </a:p>
          <a:p>
            <a:r>
              <a:rPr lang="en-GB" altLang="en-US" smtClean="0"/>
              <a:t>Weekly</a:t>
            </a:r>
          </a:p>
          <a:p>
            <a:endParaRPr lang="en-GB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1838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71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79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88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60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32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04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576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881279-AFAD-4AE9-9523-3D1198653A1E}" type="slidenum">
              <a:rPr lang="en-GB" altLang="en-US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11</a:t>
            </a:fld>
            <a:endParaRPr lang="en-GB" altLang="en-US" smtClean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0227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Orange p3</a:t>
            </a:r>
          </a:p>
          <a:p>
            <a:endParaRPr lang="en-GB" altLang="en-US" smtClean="0"/>
          </a:p>
          <a:p>
            <a:r>
              <a:rPr lang="en-GB" altLang="en-US" smtClean="0"/>
              <a:t>Weekly</a:t>
            </a:r>
          </a:p>
          <a:p>
            <a:endParaRPr lang="en-GB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1838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71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79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88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60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32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04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576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49EB94-FA52-48EB-AE38-684C1457FD81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19</a:t>
            </a:fld>
            <a:endParaRPr lang="en-GB" altLang="en-US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7360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0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2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8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45459" eaLnBrk="1" hangingPunct="1">
              <a:defRPr sz="1797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74D7CB-4BF0-4100-AF6D-E3B0BB0768B5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5/22/2018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defTabSz="446089" eaLnBrk="1" fontAlgn="auto" hangingPunct="1">
              <a:spcBef>
                <a:spcPts val="0"/>
              </a:spcBef>
              <a:spcAft>
                <a:spcPts val="0"/>
              </a:spcAft>
              <a:defRPr sz="1797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45459" eaLnBrk="1" hangingPunct="1">
              <a:defRPr sz="1797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F9A2C6-216B-4819-81F1-87E75C8E76C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658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45459" eaLnBrk="1" hangingPunct="1">
              <a:defRPr sz="1797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21B4CF-B5E4-419C-BB94-AE060CF0FDD0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5/22/2018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defTabSz="446089" eaLnBrk="1" fontAlgn="auto" hangingPunct="1">
              <a:spcBef>
                <a:spcPts val="0"/>
              </a:spcBef>
              <a:spcAft>
                <a:spcPts val="0"/>
              </a:spcAft>
              <a:defRPr sz="1797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45459" eaLnBrk="1" hangingPunct="1">
              <a:defRPr sz="1797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D9DC0E-3A7F-41DD-828B-4E4D1A215547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83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0264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45459" eaLnBrk="1" hangingPunct="1">
              <a:defRPr sz="1797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178780-E361-4894-AEE8-724DCE04EC06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5/22/2018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defTabSz="446089" eaLnBrk="1" fontAlgn="auto" hangingPunct="1">
              <a:spcBef>
                <a:spcPts val="0"/>
              </a:spcBef>
              <a:spcAft>
                <a:spcPts val="0"/>
              </a:spcAft>
              <a:defRPr sz="1797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45459" eaLnBrk="1" hangingPunct="1">
              <a:defRPr sz="1797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C5D360-5FB7-4CB5-9F9B-9C05F396E735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853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0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2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8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45459" eaLnBrk="1" hangingPunct="1">
              <a:defRPr sz="1797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203B65-8956-410C-8ECD-DC22078D6E08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5/22/2018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defTabSz="446089" eaLnBrk="1" fontAlgn="auto" hangingPunct="1">
              <a:spcBef>
                <a:spcPts val="0"/>
              </a:spcBef>
              <a:spcAft>
                <a:spcPts val="0"/>
              </a:spcAft>
              <a:defRPr sz="1797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45459" eaLnBrk="1" hangingPunct="1">
              <a:defRPr sz="1797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9A2C80-5664-48FA-8D4C-93A60522AC05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300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45459" eaLnBrk="1" hangingPunct="1">
              <a:defRPr sz="1797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27E7C3-D5DB-4F5A-92AD-3E21C72D4D72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5/22/2018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defTabSz="446089" eaLnBrk="1" fontAlgn="auto" hangingPunct="1">
              <a:spcBef>
                <a:spcPts val="0"/>
              </a:spcBef>
              <a:spcAft>
                <a:spcPts val="0"/>
              </a:spcAft>
              <a:defRPr sz="1797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45459" eaLnBrk="1" hangingPunct="1">
              <a:defRPr sz="1797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72DE9C-590B-42F8-B52E-328492B4C86D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842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/>
          <a:lstStyle>
            <a:lvl1pPr algn="l">
              <a:defRPr sz="3935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1pPr>
            <a:lvl2pPr marL="446089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2pPr>
            <a:lvl3pPr marL="892178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3pPr>
            <a:lvl4pPr marL="1338267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4pPr>
            <a:lvl5pPr marL="1784356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5pPr>
            <a:lvl6pPr marL="2230445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6pPr>
            <a:lvl7pPr marL="2676534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7pPr>
            <a:lvl8pPr marL="3122623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8pPr>
            <a:lvl9pPr marL="3568712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45459" eaLnBrk="1" hangingPunct="1">
              <a:defRPr sz="1797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6C722-7F85-4575-8E61-F52FCFD2BB77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5/22/2018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defTabSz="446089" eaLnBrk="1" fontAlgn="auto" hangingPunct="1">
              <a:spcBef>
                <a:spcPts val="0"/>
              </a:spcBef>
              <a:spcAft>
                <a:spcPts val="0"/>
              </a:spcAft>
              <a:defRPr sz="1797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45459" eaLnBrk="1" hangingPunct="1">
              <a:defRPr sz="1797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3EACBB-AD3D-477B-9E1B-7C7BE1497CBD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225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738"/>
            </a:lvl1pPr>
            <a:lvl2pPr>
              <a:defRPr sz="2310"/>
            </a:lvl2pPr>
            <a:lvl3pPr>
              <a:defRPr sz="1968"/>
            </a:lvl3pPr>
            <a:lvl4pPr>
              <a:defRPr sz="1797"/>
            </a:lvl4pPr>
            <a:lvl5pPr>
              <a:defRPr sz="1797"/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738"/>
            </a:lvl1pPr>
            <a:lvl2pPr>
              <a:defRPr sz="2310"/>
            </a:lvl2pPr>
            <a:lvl3pPr>
              <a:defRPr sz="1968"/>
            </a:lvl3pPr>
            <a:lvl4pPr>
              <a:defRPr sz="1797"/>
            </a:lvl4pPr>
            <a:lvl5pPr>
              <a:defRPr sz="1797"/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45459" eaLnBrk="1" hangingPunct="1">
              <a:defRPr sz="1797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B26386-0E4C-4AEF-9CA1-75E57465B9AC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5/22/2018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defTabSz="446089" eaLnBrk="1" fontAlgn="auto" hangingPunct="1">
              <a:spcBef>
                <a:spcPts val="0"/>
              </a:spcBef>
              <a:spcAft>
                <a:spcPts val="0"/>
              </a:spcAft>
              <a:defRPr sz="1797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45459" eaLnBrk="1" hangingPunct="1">
              <a:defRPr sz="1797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EBA15F-818C-4AE8-A494-18350FA8553E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189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310" b="1"/>
            </a:lvl1pPr>
            <a:lvl2pPr marL="446089" indent="0">
              <a:buNone/>
              <a:defRPr sz="1968" b="1"/>
            </a:lvl2pPr>
            <a:lvl3pPr marL="892178" indent="0">
              <a:buNone/>
              <a:defRPr sz="1797" b="1"/>
            </a:lvl3pPr>
            <a:lvl4pPr marL="1338267" indent="0">
              <a:buNone/>
              <a:defRPr sz="1540" b="1"/>
            </a:lvl4pPr>
            <a:lvl5pPr marL="1784356" indent="0">
              <a:buNone/>
              <a:defRPr sz="1540" b="1"/>
            </a:lvl5pPr>
            <a:lvl6pPr marL="2230445" indent="0">
              <a:buNone/>
              <a:defRPr sz="1540" b="1"/>
            </a:lvl6pPr>
            <a:lvl7pPr marL="2676534" indent="0">
              <a:buNone/>
              <a:defRPr sz="1540" b="1"/>
            </a:lvl7pPr>
            <a:lvl8pPr marL="3122623" indent="0">
              <a:buNone/>
              <a:defRPr sz="1540" b="1"/>
            </a:lvl8pPr>
            <a:lvl9pPr marL="3568712" indent="0">
              <a:buNone/>
              <a:defRPr sz="154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310"/>
            </a:lvl1pPr>
            <a:lvl2pPr>
              <a:defRPr sz="1968"/>
            </a:lvl2pPr>
            <a:lvl3pPr>
              <a:defRPr sz="1797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310" b="1"/>
            </a:lvl1pPr>
            <a:lvl2pPr marL="446089" indent="0">
              <a:buNone/>
              <a:defRPr sz="1968" b="1"/>
            </a:lvl2pPr>
            <a:lvl3pPr marL="892178" indent="0">
              <a:buNone/>
              <a:defRPr sz="1797" b="1"/>
            </a:lvl3pPr>
            <a:lvl4pPr marL="1338267" indent="0">
              <a:buNone/>
              <a:defRPr sz="1540" b="1"/>
            </a:lvl4pPr>
            <a:lvl5pPr marL="1784356" indent="0">
              <a:buNone/>
              <a:defRPr sz="1540" b="1"/>
            </a:lvl5pPr>
            <a:lvl6pPr marL="2230445" indent="0">
              <a:buNone/>
              <a:defRPr sz="1540" b="1"/>
            </a:lvl6pPr>
            <a:lvl7pPr marL="2676534" indent="0">
              <a:buNone/>
              <a:defRPr sz="1540" b="1"/>
            </a:lvl7pPr>
            <a:lvl8pPr marL="3122623" indent="0">
              <a:buNone/>
              <a:defRPr sz="1540" b="1"/>
            </a:lvl8pPr>
            <a:lvl9pPr marL="3568712" indent="0">
              <a:buNone/>
              <a:defRPr sz="154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951288"/>
          </a:xfrm>
        </p:spPr>
        <p:txBody>
          <a:bodyPr/>
          <a:lstStyle>
            <a:lvl1pPr>
              <a:defRPr sz="2310"/>
            </a:lvl1pPr>
            <a:lvl2pPr>
              <a:defRPr sz="1968"/>
            </a:lvl2pPr>
            <a:lvl3pPr>
              <a:defRPr sz="1797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45459" eaLnBrk="1" hangingPunct="1">
              <a:defRPr sz="1797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F81489-9588-4820-96AE-A69F46DD3209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5/22/2018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defTabSz="446089" eaLnBrk="1" fontAlgn="auto" hangingPunct="1">
              <a:spcBef>
                <a:spcPts val="0"/>
              </a:spcBef>
              <a:spcAft>
                <a:spcPts val="0"/>
              </a:spcAft>
              <a:defRPr sz="1797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45459" eaLnBrk="1" hangingPunct="1">
              <a:defRPr sz="1797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A31FBC-A01C-44AC-8FC3-6EE83E2A5239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799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45459" eaLnBrk="1" hangingPunct="1">
              <a:defRPr sz="1797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EA8A5D-4B69-42EA-A0E7-975D2BCAF0B1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5/22/2018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defTabSz="446089" eaLnBrk="1" fontAlgn="auto" hangingPunct="1">
              <a:spcBef>
                <a:spcPts val="0"/>
              </a:spcBef>
              <a:spcAft>
                <a:spcPts val="0"/>
              </a:spcAft>
              <a:defRPr sz="1797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45459" eaLnBrk="1" hangingPunct="1">
              <a:defRPr sz="1797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98076E-A815-4544-BEBF-839F0D668E4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072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45459" eaLnBrk="1" hangingPunct="1">
              <a:defRPr sz="1797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49756D-74FE-4CF3-82E1-83C8174FF49C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5/22/2018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defTabSz="446089" eaLnBrk="1" fontAlgn="auto" hangingPunct="1">
              <a:spcBef>
                <a:spcPts val="0"/>
              </a:spcBef>
              <a:spcAft>
                <a:spcPts val="0"/>
              </a:spcAft>
              <a:defRPr sz="1797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45459" eaLnBrk="1" hangingPunct="1">
              <a:defRPr sz="1797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BCB066-578C-4706-A58C-5A21EB9CB7B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554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968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080"/>
            </a:lvl1pPr>
            <a:lvl2pPr>
              <a:defRPr sz="2738"/>
            </a:lvl2pPr>
            <a:lvl3pPr>
              <a:defRPr sz="2310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369"/>
            </a:lvl1pPr>
            <a:lvl2pPr marL="446089" indent="0">
              <a:buNone/>
              <a:defRPr sz="1198"/>
            </a:lvl2pPr>
            <a:lvl3pPr marL="892178" indent="0">
              <a:buNone/>
              <a:defRPr sz="941"/>
            </a:lvl3pPr>
            <a:lvl4pPr marL="1338267" indent="0">
              <a:buNone/>
              <a:defRPr sz="856"/>
            </a:lvl4pPr>
            <a:lvl5pPr marL="1784356" indent="0">
              <a:buNone/>
              <a:defRPr sz="856"/>
            </a:lvl5pPr>
            <a:lvl6pPr marL="2230445" indent="0">
              <a:buNone/>
              <a:defRPr sz="856"/>
            </a:lvl6pPr>
            <a:lvl7pPr marL="2676534" indent="0">
              <a:buNone/>
              <a:defRPr sz="856"/>
            </a:lvl7pPr>
            <a:lvl8pPr marL="3122623" indent="0">
              <a:buNone/>
              <a:defRPr sz="856"/>
            </a:lvl8pPr>
            <a:lvl9pPr marL="3568712" indent="0">
              <a:buNone/>
              <a:defRPr sz="856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45459" eaLnBrk="1" hangingPunct="1">
              <a:defRPr sz="1797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89D89E-A1B9-4B64-AC49-500DE3BEAD3C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5/22/2018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defTabSz="446089" eaLnBrk="1" fontAlgn="auto" hangingPunct="1">
              <a:spcBef>
                <a:spcPts val="0"/>
              </a:spcBef>
              <a:spcAft>
                <a:spcPts val="0"/>
              </a:spcAft>
              <a:defRPr sz="1797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45459" eaLnBrk="1" hangingPunct="1">
              <a:defRPr sz="1797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9165D9-D7C1-41EB-A0A4-A714DD8C830E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41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45459" eaLnBrk="1" hangingPunct="1">
              <a:defRPr sz="1797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9C314F-45F1-4CA3-BEC8-2A95DB81573D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5/22/2018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defTabSz="446089" eaLnBrk="1" fontAlgn="auto" hangingPunct="1">
              <a:spcBef>
                <a:spcPts val="0"/>
              </a:spcBef>
              <a:spcAft>
                <a:spcPts val="0"/>
              </a:spcAft>
              <a:defRPr sz="1797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45459" eaLnBrk="1" hangingPunct="1">
              <a:defRPr sz="1797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E2BE63-E3C8-4872-8D0D-72AF04BA17BD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07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1968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80"/>
            </a:lvl1pPr>
            <a:lvl2pPr marL="446089" indent="0">
              <a:buNone/>
              <a:defRPr sz="2738"/>
            </a:lvl2pPr>
            <a:lvl3pPr marL="892178" indent="0">
              <a:buNone/>
              <a:defRPr sz="2310"/>
            </a:lvl3pPr>
            <a:lvl4pPr marL="1338267" indent="0">
              <a:buNone/>
              <a:defRPr sz="1968"/>
            </a:lvl4pPr>
            <a:lvl5pPr marL="1784356" indent="0">
              <a:buNone/>
              <a:defRPr sz="1968"/>
            </a:lvl5pPr>
            <a:lvl6pPr marL="2230445" indent="0">
              <a:buNone/>
              <a:defRPr sz="1968"/>
            </a:lvl6pPr>
            <a:lvl7pPr marL="2676534" indent="0">
              <a:buNone/>
              <a:defRPr sz="1968"/>
            </a:lvl7pPr>
            <a:lvl8pPr marL="3122623" indent="0">
              <a:buNone/>
              <a:defRPr sz="1968"/>
            </a:lvl8pPr>
            <a:lvl9pPr marL="3568712" indent="0">
              <a:buNone/>
              <a:defRPr sz="1968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369"/>
            </a:lvl1pPr>
            <a:lvl2pPr marL="446089" indent="0">
              <a:buNone/>
              <a:defRPr sz="1198"/>
            </a:lvl2pPr>
            <a:lvl3pPr marL="892178" indent="0">
              <a:buNone/>
              <a:defRPr sz="941"/>
            </a:lvl3pPr>
            <a:lvl4pPr marL="1338267" indent="0">
              <a:buNone/>
              <a:defRPr sz="856"/>
            </a:lvl4pPr>
            <a:lvl5pPr marL="1784356" indent="0">
              <a:buNone/>
              <a:defRPr sz="856"/>
            </a:lvl5pPr>
            <a:lvl6pPr marL="2230445" indent="0">
              <a:buNone/>
              <a:defRPr sz="856"/>
            </a:lvl6pPr>
            <a:lvl7pPr marL="2676534" indent="0">
              <a:buNone/>
              <a:defRPr sz="856"/>
            </a:lvl7pPr>
            <a:lvl8pPr marL="3122623" indent="0">
              <a:buNone/>
              <a:defRPr sz="856"/>
            </a:lvl8pPr>
            <a:lvl9pPr marL="3568712" indent="0">
              <a:buNone/>
              <a:defRPr sz="856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45459" eaLnBrk="1" hangingPunct="1">
              <a:defRPr sz="1797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6A02E0-A01A-4B36-82FD-8BF0669E60CC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5/22/2018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defTabSz="446089" eaLnBrk="1" fontAlgn="auto" hangingPunct="1">
              <a:spcBef>
                <a:spcPts val="0"/>
              </a:spcBef>
              <a:spcAft>
                <a:spcPts val="0"/>
              </a:spcAft>
              <a:defRPr sz="1797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45459" eaLnBrk="1" hangingPunct="1">
              <a:defRPr sz="1797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799726-2F3F-4C20-A338-5DF2A9D3E8E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451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45459" eaLnBrk="1" hangingPunct="1">
              <a:defRPr sz="1797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588698-DEEF-4690-AEB3-9C6CF4904ECB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5/22/2018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defTabSz="446089" eaLnBrk="1" fontAlgn="auto" hangingPunct="1">
              <a:spcBef>
                <a:spcPts val="0"/>
              </a:spcBef>
              <a:spcAft>
                <a:spcPts val="0"/>
              </a:spcAft>
              <a:defRPr sz="1797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45459" eaLnBrk="1" hangingPunct="1">
              <a:defRPr sz="1797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C41AE6-E5A9-4A58-A291-2EC369E01BAC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60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0264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45459" eaLnBrk="1" hangingPunct="1">
              <a:defRPr sz="1797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435A5D-1E9D-4390-A07F-D39AD20E1E49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5/22/2018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defTabSz="446089" eaLnBrk="1" fontAlgn="auto" hangingPunct="1">
              <a:spcBef>
                <a:spcPts val="0"/>
              </a:spcBef>
              <a:spcAft>
                <a:spcPts val="0"/>
              </a:spcAft>
              <a:defRPr sz="1797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45459" eaLnBrk="1" hangingPunct="1">
              <a:defRPr sz="1797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C873F8-E1B0-4E92-A646-CC27CB8ABF50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19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9C901-96C8-4901-A652-3E5FEE1D11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04D31-4594-4BE5-8B8F-9B43941D2F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40482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C24C9-CB6C-4786-9E29-C925D6F968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0C3CF-901D-4E73-9138-B337543B8C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1521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3CA44-6A25-4778-B202-6F1D0F52D5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D98A5-2194-4260-84DB-21746912E41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43506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2A192-976F-4965-9A3A-38F7CF58B7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04E4C-1C6C-487F-B391-2741AA26DA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5498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1235C-5A1A-4AF9-8768-745B9068569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BB377-5FA4-489E-B3D0-F365108E0B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2529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CCE1C-5D1E-443B-8243-ED438283F39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A1C58-3F9B-4B13-955A-6BCC86737D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81777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536A0-39D6-4E7A-A57D-F2B566CB7E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C54D1-BE91-44E5-9FB7-3BDD5A8598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133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/>
          <a:lstStyle>
            <a:lvl1pPr algn="l">
              <a:defRPr sz="3935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1pPr>
            <a:lvl2pPr marL="446089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2pPr>
            <a:lvl3pPr marL="892178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3pPr>
            <a:lvl4pPr marL="1338267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4pPr>
            <a:lvl5pPr marL="1784356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5pPr>
            <a:lvl6pPr marL="2230445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6pPr>
            <a:lvl7pPr marL="2676534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7pPr>
            <a:lvl8pPr marL="3122623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8pPr>
            <a:lvl9pPr marL="3568712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45459" eaLnBrk="1" hangingPunct="1">
              <a:defRPr sz="1797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5E555E-29AF-47D4-82CB-3B88DF089FD8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5/22/2018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defTabSz="446089" eaLnBrk="1" fontAlgn="auto" hangingPunct="1">
              <a:spcBef>
                <a:spcPts val="0"/>
              </a:spcBef>
              <a:spcAft>
                <a:spcPts val="0"/>
              </a:spcAft>
              <a:defRPr sz="1797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45459" eaLnBrk="1" hangingPunct="1">
              <a:defRPr sz="1797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942525-9B18-4342-B394-3F4D5A1BA945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8818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DDFF1-D47B-4CFC-993D-22CDCF2E04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F7C87-BDAE-47CD-B82F-01E9AE261D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52378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1C5B-1675-4723-8EDA-B6CA94A73C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8864B-802D-421C-BC01-A0CF60F4AE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18759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3621D-5D2D-44E6-83B4-00B9A02F32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346B8-61BF-4DFE-A047-B2B31184C3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29677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A0D35-E60C-4014-A86D-24EFE5EA13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6610B-F0F4-4A26-8D00-0E3434457C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286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738"/>
            </a:lvl1pPr>
            <a:lvl2pPr>
              <a:defRPr sz="2310"/>
            </a:lvl2pPr>
            <a:lvl3pPr>
              <a:defRPr sz="1968"/>
            </a:lvl3pPr>
            <a:lvl4pPr>
              <a:defRPr sz="1797"/>
            </a:lvl4pPr>
            <a:lvl5pPr>
              <a:defRPr sz="1797"/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738"/>
            </a:lvl1pPr>
            <a:lvl2pPr>
              <a:defRPr sz="2310"/>
            </a:lvl2pPr>
            <a:lvl3pPr>
              <a:defRPr sz="1968"/>
            </a:lvl3pPr>
            <a:lvl4pPr>
              <a:defRPr sz="1797"/>
            </a:lvl4pPr>
            <a:lvl5pPr>
              <a:defRPr sz="1797"/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45459" eaLnBrk="1" hangingPunct="1">
              <a:defRPr sz="1797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D59F52-76EC-463F-AD70-57F321AD1D48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5/22/2018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defTabSz="446089" eaLnBrk="1" fontAlgn="auto" hangingPunct="1">
              <a:spcBef>
                <a:spcPts val="0"/>
              </a:spcBef>
              <a:spcAft>
                <a:spcPts val="0"/>
              </a:spcAft>
              <a:defRPr sz="1797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45459" eaLnBrk="1" hangingPunct="1">
              <a:defRPr sz="1797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5F07F2-6E40-4DE6-859E-5E201D478285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249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310" b="1"/>
            </a:lvl1pPr>
            <a:lvl2pPr marL="446089" indent="0">
              <a:buNone/>
              <a:defRPr sz="1968" b="1"/>
            </a:lvl2pPr>
            <a:lvl3pPr marL="892178" indent="0">
              <a:buNone/>
              <a:defRPr sz="1797" b="1"/>
            </a:lvl3pPr>
            <a:lvl4pPr marL="1338267" indent="0">
              <a:buNone/>
              <a:defRPr sz="1540" b="1"/>
            </a:lvl4pPr>
            <a:lvl5pPr marL="1784356" indent="0">
              <a:buNone/>
              <a:defRPr sz="1540" b="1"/>
            </a:lvl5pPr>
            <a:lvl6pPr marL="2230445" indent="0">
              <a:buNone/>
              <a:defRPr sz="1540" b="1"/>
            </a:lvl6pPr>
            <a:lvl7pPr marL="2676534" indent="0">
              <a:buNone/>
              <a:defRPr sz="1540" b="1"/>
            </a:lvl7pPr>
            <a:lvl8pPr marL="3122623" indent="0">
              <a:buNone/>
              <a:defRPr sz="1540" b="1"/>
            </a:lvl8pPr>
            <a:lvl9pPr marL="3568712" indent="0">
              <a:buNone/>
              <a:defRPr sz="154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310"/>
            </a:lvl1pPr>
            <a:lvl2pPr>
              <a:defRPr sz="1968"/>
            </a:lvl2pPr>
            <a:lvl3pPr>
              <a:defRPr sz="1797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310" b="1"/>
            </a:lvl1pPr>
            <a:lvl2pPr marL="446089" indent="0">
              <a:buNone/>
              <a:defRPr sz="1968" b="1"/>
            </a:lvl2pPr>
            <a:lvl3pPr marL="892178" indent="0">
              <a:buNone/>
              <a:defRPr sz="1797" b="1"/>
            </a:lvl3pPr>
            <a:lvl4pPr marL="1338267" indent="0">
              <a:buNone/>
              <a:defRPr sz="1540" b="1"/>
            </a:lvl4pPr>
            <a:lvl5pPr marL="1784356" indent="0">
              <a:buNone/>
              <a:defRPr sz="1540" b="1"/>
            </a:lvl5pPr>
            <a:lvl6pPr marL="2230445" indent="0">
              <a:buNone/>
              <a:defRPr sz="1540" b="1"/>
            </a:lvl6pPr>
            <a:lvl7pPr marL="2676534" indent="0">
              <a:buNone/>
              <a:defRPr sz="1540" b="1"/>
            </a:lvl7pPr>
            <a:lvl8pPr marL="3122623" indent="0">
              <a:buNone/>
              <a:defRPr sz="1540" b="1"/>
            </a:lvl8pPr>
            <a:lvl9pPr marL="3568712" indent="0">
              <a:buNone/>
              <a:defRPr sz="154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951288"/>
          </a:xfrm>
        </p:spPr>
        <p:txBody>
          <a:bodyPr/>
          <a:lstStyle>
            <a:lvl1pPr>
              <a:defRPr sz="2310"/>
            </a:lvl1pPr>
            <a:lvl2pPr>
              <a:defRPr sz="1968"/>
            </a:lvl2pPr>
            <a:lvl3pPr>
              <a:defRPr sz="1797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45459" eaLnBrk="1" hangingPunct="1">
              <a:defRPr sz="1797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E86CF2-F934-4FA5-A849-705B915AF870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5/22/2018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defTabSz="446089" eaLnBrk="1" fontAlgn="auto" hangingPunct="1">
              <a:spcBef>
                <a:spcPts val="0"/>
              </a:spcBef>
              <a:spcAft>
                <a:spcPts val="0"/>
              </a:spcAft>
              <a:defRPr sz="1797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45459" eaLnBrk="1" hangingPunct="1">
              <a:defRPr sz="1797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05371F-84D8-4CC6-9CE0-EBE1DF84EBC9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600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45459" eaLnBrk="1" hangingPunct="1">
              <a:defRPr sz="1797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565EC4-BB91-4EBA-B87D-D00242AB639E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5/22/2018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defTabSz="446089" eaLnBrk="1" fontAlgn="auto" hangingPunct="1">
              <a:spcBef>
                <a:spcPts val="0"/>
              </a:spcBef>
              <a:spcAft>
                <a:spcPts val="0"/>
              </a:spcAft>
              <a:defRPr sz="1797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45459" eaLnBrk="1" hangingPunct="1">
              <a:defRPr sz="1797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5DFA02-C748-499A-947A-9620888AA3CC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52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45459" eaLnBrk="1" hangingPunct="1">
              <a:defRPr sz="1797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871464-F972-4475-8A3A-A026F677E876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5/22/2018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defTabSz="446089" eaLnBrk="1" fontAlgn="auto" hangingPunct="1">
              <a:spcBef>
                <a:spcPts val="0"/>
              </a:spcBef>
              <a:spcAft>
                <a:spcPts val="0"/>
              </a:spcAft>
              <a:defRPr sz="1797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45459" eaLnBrk="1" hangingPunct="1">
              <a:defRPr sz="1797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46CFB9-DD6B-4419-925A-34BCA4A5F148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09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968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080"/>
            </a:lvl1pPr>
            <a:lvl2pPr>
              <a:defRPr sz="2738"/>
            </a:lvl2pPr>
            <a:lvl3pPr>
              <a:defRPr sz="2310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369"/>
            </a:lvl1pPr>
            <a:lvl2pPr marL="446089" indent="0">
              <a:buNone/>
              <a:defRPr sz="1198"/>
            </a:lvl2pPr>
            <a:lvl3pPr marL="892178" indent="0">
              <a:buNone/>
              <a:defRPr sz="941"/>
            </a:lvl3pPr>
            <a:lvl4pPr marL="1338267" indent="0">
              <a:buNone/>
              <a:defRPr sz="856"/>
            </a:lvl4pPr>
            <a:lvl5pPr marL="1784356" indent="0">
              <a:buNone/>
              <a:defRPr sz="856"/>
            </a:lvl5pPr>
            <a:lvl6pPr marL="2230445" indent="0">
              <a:buNone/>
              <a:defRPr sz="856"/>
            </a:lvl6pPr>
            <a:lvl7pPr marL="2676534" indent="0">
              <a:buNone/>
              <a:defRPr sz="856"/>
            </a:lvl7pPr>
            <a:lvl8pPr marL="3122623" indent="0">
              <a:buNone/>
              <a:defRPr sz="856"/>
            </a:lvl8pPr>
            <a:lvl9pPr marL="3568712" indent="0">
              <a:buNone/>
              <a:defRPr sz="856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45459" eaLnBrk="1" hangingPunct="1">
              <a:defRPr sz="1797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34080E-2FB2-48E6-B687-D847B0AF0EC7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5/22/2018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defTabSz="446089" eaLnBrk="1" fontAlgn="auto" hangingPunct="1">
              <a:spcBef>
                <a:spcPts val="0"/>
              </a:spcBef>
              <a:spcAft>
                <a:spcPts val="0"/>
              </a:spcAft>
              <a:defRPr sz="1797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45459" eaLnBrk="1" hangingPunct="1">
              <a:defRPr sz="1797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8421CB-B6EA-48B4-B2EA-C6D79BA8893C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661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1968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80"/>
            </a:lvl1pPr>
            <a:lvl2pPr marL="446089" indent="0">
              <a:buNone/>
              <a:defRPr sz="2738"/>
            </a:lvl2pPr>
            <a:lvl3pPr marL="892178" indent="0">
              <a:buNone/>
              <a:defRPr sz="2310"/>
            </a:lvl3pPr>
            <a:lvl4pPr marL="1338267" indent="0">
              <a:buNone/>
              <a:defRPr sz="1968"/>
            </a:lvl4pPr>
            <a:lvl5pPr marL="1784356" indent="0">
              <a:buNone/>
              <a:defRPr sz="1968"/>
            </a:lvl5pPr>
            <a:lvl6pPr marL="2230445" indent="0">
              <a:buNone/>
              <a:defRPr sz="1968"/>
            </a:lvl6pPr>
            <a:lvl7pPr marL="2676534" indent="0">
              <a:buNone/>
              <a:defRPr sz="1968"/>
            </a:lvl7pPr>
            <a:lvl8pPr marL="3122623" indent="0">
              <a:buNone/>
              <a:defRPr sz="1968"/>
            </a:lvl8pPr>
            <a:lvl9pPr marL="3568712" indent="0">
              <a:buNone/>
              <a:defRPr sz="1968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369"/>
            </a:lvl1pPr>
            <a:lvl2pPr marL="446089" indent="0">
              <a:buNone/>
              <a:defRPr sz="1198"/>
            </a:lvl2pPr>
            <a:lvl3pPr marL="892178" indent="0">
              <a:buNone/>
              <a:defRPr sz="941"/>
            </a:lvl3pPr>
            <a:lvl4pPr marL="1338267" indent="0">
              <a:buNone/>
              <a:defRPr sz="856"/>
            </a:lvl4pPr>
            <a:lvl5pPr marL="1784356" indent="0">
              <a:buNone/>
              <a:defRPr sz="856"/>
            </a:lvl5pPr>
            <a:lvl6pPr marL="2230445" indent="0">
              <a:buNone/>
              <a:defRPr sz="856"/>
            </a:lvl6pPr>
            <a:lvl7pPr marL="2676534" indent="0">
              <a:buNone/>
              <a:defRPr sz="856"/>
            </a:lvl7pPr>
            <a:lvl8pPr marL="3122623" indent="0">
              <a:buNone/>
              <a:defRPr sz="856"/>
            </a:lvl8pPr>
            <a:lvl9pPr marL="3568712" indent="0">
              <a:buNone/>
              <a:defRPr sz="856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45459" eaLnBrk="1" hangingPunct="1">
              <a:defRPr sz="1797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8DAF09-2569-409E-B473-5B5E1656F81E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5/22/2018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defTabSz="446089" eaLnBrk="1" fontAlgn="auto" hangingPunct="1">
              <a:spcBef>
                <a:spcPts val="0"/>
              </a:spcBef>
              <a:spcAft>
                <a:spcPts val="0"/>
              </a:spcAft>
              <a:defRPr sz="1797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45459" eaLnBrk="1" hangingPunct="1">
              <a:defRPr sz="1797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5E7425-C30C-48EA-96B9-62B7108D3E6F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59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25451" y="873125"/>
            <a:ext cx="109728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Slide title in Arial</a:t>
            </a:r>
            <a:br>
              <a:rPr lang="en-GB" altLang="en-US" smtClean="0"/>
            </a:br>
            <a:r>
              <a:rPr lang="en-GB" altLang="en-US" smtClean="0"/>
              <a:t>Slide subtitle in Arial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9834" y="2185988"/>
            <a:ext cx="1122256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Text ranged left, one paragraph space between lines of text in black </a:t>
            </a:r>
          </a:p>
          <a:p>
            <a:pPr lvl="0"/>
            <a:endParaRPr lang="en-US" altLang="en-US" smtClean="0"/>
          </a:p>
          <a:p>
            <a:pPr lvl="0"/>
            <a:r>
              <a:rPr lang="en-US" altLang="en-US" smtClean="0"/>
              <a:t>Text ranged left, one paragraph space between lines of text in black </a:t>
            </a:r>
          </a:p>
          <a:p>
            <a:pPr lvl="0"/>
            <a:endParaRPr lang="en-US" altLang="en-US" smtClean="0"/>
          </a:p>
          <a:p>
            <a:pPr lvl="0"/>
            <a:r>
              <a:rPr lang="en-US" altLang="en-US" smtClean="0"/>
              <a:t>Text ranged left, one paragraph space between lines of text in black </a:t>
            </a:r>
          </a:p>
          <a:p>
            <a:pPr lvl="0"/>
            <a:endParaRPr lang="en-US" altLang="en-US" smtClean="0"/>
          </a:p>
          <a:p>
            <a:pPr lvl="0"/>
            <a:r>
              <a:rPr lang="en-US" altLang="en-US" smtClean="0"/>
              <a:t>Text ranged left, one paragraph space between lines of text in black </a:t>
            </a:r>
          </a:p>
          <a:p>
            <a:pPr lvl="0"/>
            <a:endParaRPr lang="en-US" altLang="en-US" smtClean="0"/>
          </a:p>
          <a:p>
            <a:pPr lvl="0"/>
            <a:r>
              <a:rPr lang="en-US" altLang="en-US" smtClean="0"/>
              <a:t>Text ranged left, one paragraph space between lines of text in black </a:t>
            </a:r>
          </a:p>
          <a:p>
            <a:pPr lvl="0"/>
            <a:endParaRPr lang="en-US" altLang="en-US" smtClean="0"/>
          </a:p>
          <a:p>
            <a:pPr lvl="0"/>
            <a:r>
              <a:rPr lang="en-US" altLang="en-US" smtClean="0"/>
              <a:t>Text ranged left, one paragraph space between lines of text in black </a:t>
            </a:r>
          </a:p>
          <a:p>
            <a:pPr lvl="0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8389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444500" rtl="0" eaLnBrk="0" fontAlgn="base" hangingPunct="0">
        <a:spcBef>
          <a:spcPts val="88"/>
        </a:spcBef>
        <a:spcAft>
          <a:spcPts val="88"/>
        </a:spcAft>
        <a:defRPr sz="2300" kern="1200">
          <a:solidFill>
            <a:schemeClr val="bg1"/>
          </a:solidFill>
          <a:latin typeface="Arial MT Lt"/>
          <a:ea typeface="MS PGothic" panose="020B0600070205080204" pitchFamily="34" charset="-128"/>
          <a:cs typeface="Arial MT Lt"/>
        </a:defRPr>
      </a:lvl1pPr>
      <a:lvl2pPr algn="l" defTabSz="444500" rtl="0" eaLnBrk="0" fontAlgn="base" hangingPunct="0">
        <a:spcBef>
          <a:spcPts val="88"/>
        </a:spcBef>
        <a:spcAft>
          <a:spcPts val="88"/>
        </a:spcAft>
        <a:defRPr sz="2300">
          <a:solidFill>
            <a:schemeClr val="bg1"/>
          </a:solidFill>
          <a:latin typeface="Arial MT Lt"/>
          <a:ea typeface="MS PGothic" panose="020B0600070205080204" pitchFamily="34" charset="-128"/>
          <a:cs typeface="Arial MT Lt"/>
        </a:defRPr>
      </a:lvl2pPr>
      <a:lvl3pPr algn="l" defTabSz="444500" rtl="0" eaLnBrk="0" fontAlgn="base" hangingPunct="0">
        <a:spcBef>
          <a:spcPts val="88"/>
        </a:spcBef>
        <a:spcAft>
          <a:spcPts val="88"/>
        </a:spcAft>
        <a:defRPr sz="2300">
          <a:solidFill>
            <a:schemeClr val="bg1"/>
          </a:solidFill>
          <a:latin typeface="Arial MT Lt"/>
          <a:ea typeface="MS PGothic" panose="020B0600070205080204" pitchFamily="34" charset="-128"/>
          <a:cs typeface="Arial MT Lt"/>
        </a:defRPr>
      </a:lvl3pPr>
      <a:lvl4pPr algn="l" defTabSz="444500" rtl="0" eaLnBrk="0" fontAlgn="base" hangingPunct="0">
        <a:spcBef>
          <a:spcPts val="88"/>
        </a:spcBef>
        <a:spcAft>
          <a:spcPts val="88"/>
        </a:spcAft>
        <a:defRPr sz="2300">
          <a:solidFill>
            <a:schemeClr val="bg1"/>
          </a:solidFill>
          <a:latin typeface="Arial MT Lt"/>
          <a:ea typeface="MS PGothic" panose="020B0600070205080204" pitchFamily="34" charset="-128"/>
          <a:cs typeface="Arial MT Lt"/>
        </a:defRPr>
      </a:lvl4pPr>
      <a:lvl5pPr algn="l" defTabSz="444500" rtl="0" eaLnBrk="0" fontAlgn="base" hangingPunct="0">
        <a:spcBef>
          <a:spcPts val="88"/>
        </a:spcBef>
        <a:spcAft>
          <a:spcPts val="88"/>
        </a:spcAft>
        <a:defRPr sz="2300">
          <a:solidFill>
            <a:schemeClr val="bg1"/>
          </a:solidFill>
          <a:latin typeface="Arial MT Lt"/>
          <a:ea typeface="MS PGothic" panose="020B0600070205080204" pitchFamily="34" charset="-128"/>
          <a:cs typeface="Arial MT Lt"/>
        </a:defRPr>
      </a:lvl5pPr>
      <a:lvl6pPr marL="391135" algn="l" defTabSz="445459" rtl="0" fontAlgn="base">
        <a:spcBef>
          <a:spcPts val="86"/>
        </a:spcBef>
        <a:spcAft>
          <a:spcPts val="86"/>
        </a:spcAft>
        <a:defRPr sz="2395">
          <a:solidFill>
            <a:schemeClr val="bg1"/>
          </a:solidFill>
          <a:latin typeface="Arial MT Lt"/>
          <a:ea typeface="Arial MT Lt"/>
          <a:cs typeface="Arial MT Lt"/>
        </a:defRPr>
      </a:lvl6pPr>
      <a:lvl7pPr marL="782269" algn="l" defTabSz="445459" rtl="0" fontAlgn="base">
        <a:spcBef>
          <a:spcPts val="86"/>
        </a:spcBef>
        <a:spcAft>
          <a:spcPts val="86"/>
        </a:spcAft>
        <a:defRPr sz="2395">
          <a:solidFill>
            <a:schemeClr val="bg1"/>
          </a:solidFill>
          <a:latin typeface="Arial MT Lt"/>
          <a:ea typeface="Arial MT Lt"/>
          <a:cs typeface="Arial MT Lt"/>
        </a:defRPr>
      </a:lvl7pPr>
      <a:lvl8pPr marL="1173404" algn="l" defTabSz="445459" rtl="0" fontAlgn="base">
        <a:spcBef>
          <a:spcPts val="86"/>
        </a:spcBef>
        <a:spcAft>
          <a:spcPts val="86"/>
        </a:spcAft>
        <a:defRPr sz="2395">
          <a:solidFill>
            <a:schemeClr val="bg1"/>
          </a:solidFill>
          <a:latin typeface="Arial MT Lt"/>
          <a:ea typeface="Arial MT Lt"/>
          <a:cs typeface="Arial MT Lt"/>
        </a:defRPr>
      </a:lvl8pPr>
      <a:lvl9pPr marL="1564538" algn="l" defTabSz="445459" rtl="0" fontAlgn="base">
        <a:spcBef>
          <a:spcPts val="86"/>
        </a:spcBef>
        <a:spcAft>
          <a:spcPts val="86"/>
        </a:spcAft>
        <a:defRPr sz="2395">
          <a:solidFill>
            <a:schemeClr val="bg1"/>
          </a:solidFill>
          <a:latin typeface="Arial MT Lt"/>
          <a:ea typeface="Arial MT Lt"/>
          <a:cs typeface="Arial MT Lt"/>
        </a:defRPr>
      </a:lvl9pPr>
    </p:titleStyle>
    <p:bodyStyle>
      <a:lvl1pPr marL="333375" indent="-333375" algn="l" defTabSz="4445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 MT Lt"/>
          <a:ea typeface="MS PGothic" panose="020B0600070205080204" pitchFamily="34" charset="-128"/>
          <a:cs typeface="Arial MT Lt"/>
        </a:defRPr>
      </a:lvl1pPr>
      <a:lvl2pPr marL="722313" indent="-277813" algn="l" defTabSz="4445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Arial MT Lt"/>
          <a:cs typeface="Arial MT Lt"/>
        </a:defRPr>
      </a:lvl2pPr>
      <a:lvl3pPr marL="1114425" indent="-222250" algn="l" defTabSz="4445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Arial MT Lt"/>
          <a:cs typeface="Arial MT Lt"/>
        </a:defRPr>
      </a:lvl3pPr>
      <a:lvl4pPr marL="1558925" indent="-222250" algn="l" defTabSz="4445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Arial MT Lt"/>
          <a:cs typeface="Arial MT Lt"/>
        </a:defRPr>
      </a:lvl4pPr>
      <a:lvl5pPr marL="2006600" indent="-222250" algn="l" defTabSz="4445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Arial MT Lt"/>
          <a:cs typeface="Arial MT Lt"/>
        </a:defRPr>
      </a:lvl5pPr>
      <a:lvl6pPr marL="2453489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6pPr>
      <a:lvl7pPr marL="2899579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7pPr>
      <a:lvl8pPr marL="3345668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8pPr>
      <a:lvl9pPr marL="3791757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46089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892178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38267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784356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30445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676534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22623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568712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25451" y="873125"/>
            <a:ext cx="109728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Slide title in Arial</a:t>
            </a:r>
            <a:br>
              <a:rPr lang="en-GB" altLang="en-US" smtClean="0"/>
            </a:br>
            <a:r>
              <a:rPr lang="en-GB" altLang="en-US" smtClean="0"/>
              <a:t>Slide subtitle in Arial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9834" y="2185988"/>
            <a:ext cx="1122256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Text ranged left, one paragraph space between lines of text in black </a:t>
            </a:r>
          </a:p>
          <a:p>
            <a:pPr lvl="0"/>
            <a:endParaRPr lang="en-US" altLang="en-US" smtClean="0"/>
          </a:p>
          <a:p>
            <a:pPr lvl="0"/>
            <a:r>
              <a:rPr lang="en-US" altLang="en-US" smtClean="0"/>
              <a:t>Text ranged left, one paragraph space between lines of text in black </a:t>
            </a:r>
          </a:p>
          <a:p>
            <a:pPr lvl="0"/>
            <a:endParaRPr lang="en-US" altLang="en-US" smtClean="0"/>
          </a:p>
          <a:p>
            <a:pPr lvl="0"/>
            <a:r>
              <a:rPr lang="en-US" altLang="en-US" smtClean="0"/>
              <a:t>Text ranged left, one paragraph space between lines of text in black </a:t>
            </a:r>
          </a:p>
          <a:p>
            <a:pPr lvl="0"/>
            <a:endParaRPr lang="en-US" altLang="en-US" smtClean="0"/>
          </a:p>
          <a:p>
            <a:pPr lvl="0"/>
            <a:r>
              <a:rPr lang="en-US" altLang="en-US" smtClean="0"/>
              <a:t>Text ranged left, one paragraph space between lines of text in black </a:t>
            </a:r>
          </a:p>
          <a:p>
            <a:pPr lvl="0"/>
            <a:endParaRPr lang="en-US" altLang="en-US" smtClean="0"/>
          </a:p>
          <a:p>
            <a:pPr lvl="0"/>
            <a:r>
              <a:rPr lang="en-US" altLang="en-US" smtClean="0"/>
              <a:t>Text ranged left, one paragraph space between lines of text in black </a:t>
            </a:r>
          </a:p>
          <a:p>
            <a:pPr lvl="0"/>
            <a:endParaRPr lang="en-US" altLang="en-US" smtClean="0"/>
          </a:p>
          <a:p>
            <a:pPr lvl="0"/>
            <a:r>
              <a:rPr lang="en-US" altLang="en-US" smtClean="0"/>
              <a:t>Text ranged left, one paragraph space between lines of text in black </a:t>
            </a:r>
          </a:p>
          <a:p>
            <a:pPr lvl="0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2938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444500" rtl="0" eaLnBrk="0" fontAlgn="base" hangingPunct="0">
        <a:spcBef>
          <a:spcPts val="88"/>
        </a:spcBef>
        <a:spcAft>
          <a:spcPts val="88"/>
        </a:spcAft>
        <a:defRPr sz="2300" kern="1200">
          <a:solidFill>
            <a:schemeClr val="bg1"/>
          </a:solidFill>
          <a:latin typeface="Arial MT Lt"/>
          <a:ea typeface="ＭＳ Ｐゴシック" panose="020B0600070205080204" pitchFamily="34" charset="-128"/>
          <a:cs typeface="Arial MT Lt"/>
        </a:defRPr>
      </a:lvl1pPr>
      <a:lvl2pPr algn="l" defTabSz="444500" rtl="0" eaLnBrk="0" fontAlgn="base" hangingPunct="0">
        <a:spcBef>
          <a:spcPts val="88"/>
        </a:spcBef>
        <a:spcAft>
          <a:spcPts val="88"/>
        </a:spcAft>
        <a:defRPr sz="2300">
          <a:solidFill>
            <a:schemeClr val="bg1"/>
          </a:solidFill>
          <a:latin typeface="Arial MT Lt"/>
          <a:ea typeface="ＭＳ Ｐゴシック" panose="020B0600070205080204" pitchFamily="34" charset="-128"/>
          <a:cs typeface="Arial MT Lt"/>
        </a:defRPr>
      </a:lvl2pPr>
      <a:lvl3pPr algn="l" defTabSz="444500" rtl="0" eaLnBrk="0" fontAlgn="base" hangingPunct="0">
        <a:spcBef>
          <a:spcPts val="88"/>
        </a:spcBef>
        <a:spcAft>
          <a:spcPts val="88"/>
        </a:spcAft>
        <a:defRPr sz="2300">
          <a:solidFill>
            <a:schemeClr val="bg1"/>
          </a:solidFill>
          <a:latin typeface="Arial MT Lt"/>
          <a:ea typeface="ＭＳ Ｐゴシック" panose="020B0600070205080204" pitchFamily="34" charset="-128"/>
          <a:cs typeface="Arial MT Lt"/>
        </a:defRPr>
      </a:lvl3pPr>
      <a:lvl4pPr algn="l" defTabSz="444500" rtl="0" eaLnBrk="0" fontAlgn="base" hangingPunct="0">
        <a:spcBef>
          <a:spcPts val="88"/>
        </a:spcBef>
        <a:spcAft>
          <a:spcPts val="88"/>
        </a:spcAft>
        <a:defRPr sz="2300">
          <a:solidFill>
            <a:schemeClr val="bg1"/>
          </a:solidFill>
          <a:latin typeface="Arial MT Lt"/>
          <a:ea typeface="ＭＳ Ｐゴシック" panose="020B0600070205080204" pitchFamily="34" charset="-128"/>
          <a:cs typeface="Arial MT Lt"/>
        </a:defRPr>
      </a:lvl4pPr>
      <a:lvl5pPr algn="l" defTabSz="444500" rtl="0" eaLnBrk="0" fontAlgn="base" hangingPunct="0">
        <a:spcBef>
          <a:spcPts val="88"/>
        </a:spcBef>
        <a:spcAft>
          <a:spcPts val="88"/>
        </a:spcAft>
        <a:defRPr sz="2300">
          <a:solidFill>
            <a:schemeClr val="bg1"/>
          </a:solidFill>
          <a:latin typeface="Arial MT Lt"/>
          <a:ea typeface="ＭＳ Ｐゴシック" panose="020B0600070205080204" pitchFamily="34" charset="-128"/>
          <a:cs typeface="Arial MT Lt"/>
        </a:defRPr>
      </a:lvl5pPr>
      <a:lvl6pPr marL="391135" algn="l" defTabSz="445459" rtl="0" fontAlgn="base">
        <a:spcBef>
          <a:spcPts val="86"/>
        </a:spcBef>
        <a:spcAft>
          <a:spcPts val="86"/>
        </a:spcAft>
        <a:defRPr sz="2395">
          <a:solidFill>
            <a:schemeClr val="bg1"/>
          </a:solidFill>
          <a:latin typeface="Arial MT Lt"/>
          <a:ea typeface="Arial MT Lt"/>
          <a:cs typeface="Arial MT Lt"/>
        </a:defRPr>
      </a:lvl6pPr>
      <a:lvl7pPr marL="782269" algn="l" defTabSz="445459" rtl="0" fontAlgn="base">
        <a:spcBef>
          <a:spcPts val="86"/>
        </a:spcBef>
        <a:spcAft>
          <a:spcPts val="86"/>
        </a:spcAft>
        <a:defRPr sz="2395">
          <a:solidFill>
            <a:schemeClr val="bg1"/>
          </a:solidFill>
          <a:latin typeface="Arial MT Lt"/>
          <a:ea typeface="Arial MT Lt"/>
          <a:cs typeface="Arial MT Lt"/>
        </a:defRPr>
      </a:lvl7pPr>
      <a:lvl8pPr marL="1173404" algn="l" defTabSz="445459" rtl="0" fontAlgn="base">
        <a:spcBef>
          <a:spcPts val="86"/>
        </a:spcBef>
        <a:spcAft>
          <a:spcPts val="86"/>
        </a:spcAft>
        <a:defRPr sz="2395">
          <a:solidFill>
            <a:schemeClr val="bg1"/>
          </a:solidFill>
          <a:latin typeface="Arial MT Lt"/>
          <a:ea typeface="Arial MT Lt"/>
          <a:cs typeface="Arial MT Lt"/>
        </a:defRPr>
      </a:lvl8pPr>
      <a:lvl9pPr marL="1564538" algn="l" defTabSz="445459" rtl="0" fontAlgn="base">
        <a:spcBef>
          <a:spcPts val="86"/>
        </a:spcBef>
        <a:spcAft>
          <a:spcPts val="86"/>
        </a:spcAft>
        <a:defRPr sz="2395">
          <a:solidFill>
            <a:schemeClr val="bg1"/>
          </a:solidFill>
          <a:latin typeface="Arial MT Lt"/>
          <a:ea typeface="Arial MT Lt"/>
          <a:cs typeface="Arial MT Lt"/>
        </a:defRPr>
      </a:lvl9pPr>
    </p:titleStyle>
    <p:bodyStyle>
      <a:lvl1pPr marL="333375" indent="-333375" algn="l" defTabSz="4445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 MT Lt"/>
          <a:ea typeface="ＭＳ Ｐゴシック" panose="020B0600070205080204" pitchFamily="34" charset="-128"/>
          <a:cs typeface="Arial MT Lt"/>
        </a:defRPr>
      </a:lvl1pPr>
      <a:lvl2pPr marL="722313" indent="-277813" algn="l" defTabSz="4445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Arial MT Lt"/>
          <a:cs typeface="Arial MT Lt"/>
        </a:defRPr>
      </a:lvl2pPr>
      <a:lvl3pPr marL="1114425" indent="-222250" algn="l" defTabSz="4445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Arial MT Lt"/>
          <a:cs typeface="Arial MT Lt"/>
        </a:defRPr>
      </a:lvl3pPr>
      <a:lvl4pPr marL="1558925" indent="-222250" algn="l" defTabSz="4445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Arial MT Lt"/>
          <a:cs typeface="Arial MT Lt"/>
        </a:defRPr>
      </a:lvl4pPr>
      <a:lvl5pPr marL="2006600" indent="-222250" algn="l" defTabSz="4445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Arial MT Lt"/>
          <a:cs typeface="Arial MT Lt"/>
        </a:defRPr>
      </a:lvl5pPr>
      <a:lvl6pPr marL="2453489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6pPr>
      <a:lvl7pPr marL="2899579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7pPr>
      <a:lvl8pPr marL="3345668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8pPr>
      <a:lvl9pPr marL="3791757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46089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892178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38267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784356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30445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676534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22623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568712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FEEAA94E-7D9D-4978-BD88-446E76A8C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5/22/2018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51E3E46-5EAC-4891-8206-701FCFD53AAD}" type="slidenum">
              <a:rPr lang="en-GB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986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8000" b="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665" y="4193310"/>
            <a:ext cx="12027243" cy="2664690"/>
          </a:xfrm>
          <a:prstGeom prst="rect">
            <a:avLst/>
          </a:prstGeom>
          <a:solidFill>
            <a:srgbClr val="0F1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6089">
              <a:defRPr/>
            </a:pPr>
            <a:endParaRPr lang="en-US" sz="1797" dirty="0">
              <a:solidFill>
                <a:srgbClr val="91C849"/>
              </a:solidFill>
            </a:endParaRPr>
          </a:p>
        </p:txBody>
      </p:sp>
      <p:sp>
        <p:nvSpPr>
          <p:cNvPr id="14340" name="Title 1"/>
          <p:cNvSpPr txBox="1">
            <a:spLocks/>
          </p:cNvSpPr>
          <p:nvPr/>
        </p:nvSpPr>
        <p:spPr bwMode="auto">
          <a:xfrm>
            <a:off x="57664" y="4267202"/>
            <a:ext cx="12027243" cy="236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16" tIns="44609" rIns="89216" bIns="44609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MT Lt" charset="0"/>
                <a:ea typeface="MS PGothic" panose="020B0600070205080204" pitchFamily="34" charset="-128"/>
                <a:cs typeface="Arial MT Lt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Arial MT Lt" charset="0"/>
                <a:cs typeface="Arial MT Lt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Arial MT Lt" charset="0"/>
                <a:cs typeface="Arial MT Lt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Arial MT Lt" charset="0"/>
                <a:cs typeface="Arial MT Lt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Arial MT Lt" charset="0"/>
                <a:cs typeface="Arial MT Lt" charset="0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Arial MT Lt" charset="0"/>
                <a:cs typeface="Arial MT Lt" charset="0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Arial MT Lt" charset="0"/>
                <a:cs typeface="Arial MT Lt" charset="0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Arial MT Lt" charset="0"/>
                <a:cs typeface="Arial MT Lt" charset="0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Arial MT Lt" charset="0"/>
                <a:cs typeface="Arial MT Lt" charset="0"/>
              </a:defRPr>
            </a:lvl9pPr>
          </a:lstStyle>
          <a:p>
            <a:pPr algn="ctr" defTabSz="445459" fontAlgn="base">
              <a:spcBef>
                <a:spcPts val="86"/>
              </a:spcBef>
              <a:spcAft>
                <a:spcPts val="86"/>
              </a:spcAft>
              <a:buNone/>
              <a:defRPr/>
            </a:pPr>
            <a:r>
              <a:rPr lang="en-GB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Hurdle </a:t>
            </a:r>
            <a:r>
              <a:rPr lang="en-GB" alt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Ladder? Student </a:t>
            </a:r>
            <a:r>
              <a:rPr lang="en-GB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from A-Level to </a:t>
            </a:r>
            <a:r>
              <a:rPr lang="en-GB" altLang="en-US" sz="40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GB" altLang="en-US" sz="40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endParaRPr lang="en-GB" altLang="en-US" sz="1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5459" fontAlgn="base">
              <a:spcBef>
                <a:spcPts val="86"/>
              </a:spcBef>
              <a:spcAft>
                <a:spcPts val="86"/>
              </a:spcAft>
              <a:buNone/>
              <a:defRPr/>
            </a:pPr>
            <a:endParaRPr lang="en-GB" altLang="en-US" sz="10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5459" fontAlgn="base">
              <a:spcBef>
                <a:spcPts val="86"/>
              </a:spcBef>
              <a:spcAft>
                <a:spcPts val="86"/>
              </a:spcAft>
              <a:buNone/>
              <a:defRPr/>
            </a:pPr>
            <a:r>
              <a:rPr lang="en-GB" alt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en-GB" alt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History </a:t>
            </a:r>
            <a:r>
              <a:rPr lang="en-GB" alt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Undergraduates Surveys – University of Hertfordshire</a:t>
            </a:r>
          </a:p>
          <a:p>
            <a:pPr defTabSz="445459" fontAlgn="base">
              <a:spcBef>
                <a:spcPts val="86"/>
              </a:spcBef>
              <a:spcAft>
                <a:spcPts val="86"/>
              </a:spcAft>
              <a:buNone/>
              <a:defRPr/>
            </a:pPr>
            <a:r>
              <a:rPr lang="en-GB" alt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 11</a:t>
            </a:r>
            <a:r>
              <a:rPr lang="en-GB" altLang="en-US" sz="2000" b="1" baseline="30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alt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May 2018</a:t>
            </a:r>
            <a:endParaRPr lang="en-GB" altLang="en-US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5459" fontAlgn="base">
              <a:spcBef>
                <a:spcPts val="86"/>
              </a:spcBef>
              <a:spcAft>
                <a:spcPts val="86"/>
              </a:spcAft>
              <a:buFont typeface="Arial" panose="020B0604020202020204" pitchFamily="34" charset="0"/>
              <a:buNone/>
              <a:defRPr/>
            </a:pPr>
            <a:r>
              <a:rPr lang="en-GB" altLang="en-US" sz="1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Ingledew, Senior Lecturer in Education: R231: d.ingledew</a:t>
            </a:r>
            <a:r>
              <a:rPr lang="en-GB" alt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en-GB" altLang="en-US" sz="1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herts.ac.uk</a:t>
            </a:r>
            <a:endParaRPr lang="en-US" altLang="en-US" sz="2224" dirty="0">
              <a:solidFill>
                <a:prstClr val="white"/>
              </a:solidFill>
            </a:endParaRPr>
          </a:p>
        </p:txBody>
      </p:sp>
      <p:pic>
        <p:nvPicPr>
          <p:cNvPr id="54277" name="Picture 1" descr="UH_LOGO_DARK_BLUE_P2757_SPOT_1115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33" y="162955"/>
            <a:ext cx="22161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30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7" y="114542"/>
            <a:ext cx="3907480" cy="54295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defTabSz="446088" eaLnBrk="1" hangingPunct="1"/>
            <a:r>
              <a:rPr lang="en-US" altLang="en-US" sz="3200" b="1" dirty="0" smtClean="0">
                <a:solidFill>
                  <a:schemeClr val="tx1"/>
                </a:solidFill>
              </a:rPr>
              <a:t>Hurdle or ladder?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7529384" y="119055"/>
            <a:ext cx="4504473" cy="5575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 kern="12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1pPr>
            <a:lvl2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2pPr>
            <a:lvl3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3pPr>
            <a:lvl4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4pPr>
            <a:lvl5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5pPr>
            <a:lvl6pPr marL="391135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6pPr>
            <a:lvl7pPr marL="782269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7pPr>
            <a:lvl8pPr marL="1173404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8pPr>
            <a:lvl9pPr marL="1564538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9pPr>
          </a:lstStyle>
          <a:p>
            <a:pPr algn="ctr" defTabSz="446088" eaLnBrk="1" hangingPunct="1"/>
            <a:r>
              <a:rPr lang="en-US" altLang="en-US" sz="3200" b="1" dirty="0" smtClean="0">
                <a:solidFill>
                  <a:schemeClr val="tx1"/>
                </a:solidFill>
              </a:rPr>
              <a:t>Semester B Results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341642"/>
              </p:ext>
            </p:extLst>
          </p:nvPr>
        </p:nvGraphicFramePr>
        <p:xfrm>
          <a:off x="6882713" y="782128"/>
          <a:ext cx="4930596" cy="2919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7517036"/>
              </p:ext>
            </p:extLst>
          </p:nvPr>
        </p:nvGraphicFramePr>
        <p:xfrm>
          <a:off x="210064" y="3912976"/>
          <a:ext cx="4842227" cy="2811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832920"/>
              </p:ext>
            </p:extLst>
          </p:nvPr>
        </p:nvGraphicFramePr>
        <p:xfrm>
          <a:off x="6882713" y="3912974"/>
          <a:ext cx="4930596" cy="2811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3753993"/>
              </p:ext>
            </p:extLst>
          </p:nvPr>
        </p:nvGraphicFramePr>
        <p:xfrm>
          <a:off x="210063" y="905163"/>
          <a:ext cx="4842227" cy="2796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63139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itle 1"/>
          <p:cNvSpPr>
            <a:spLocks noGrp="1"/>
          </p:cNvSpPr>
          <p:nvPr>
            <p:ph type="title"/>
          </p:nvPr>
        </p:nvSpPr>
        <p:spPr>
          <a:xfrm>
            <a:off x="96109" y="133668"/>
            <a:ext cx="4160108" cy="7112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defTabSz="446088" eaLnBrk="1" hangingPunct="1"/>
            <a:r>
              <a:rPr lang="en-US" altLang="en-US" sz="3200" b="1" dirty="0" smtClean="0">
                <a:solidFill>
                  <a:schemeClr val="tx1"/>
                </a:solidFill>
              </a:rPr>
              <a:t>Hurdle or ladder?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227127" y="142645"/>
            <a:ext cx="2773778" cy="711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 kern="12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1pPr>
            <a:lvl2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2pPr>
            <a:lvl3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3pPr>
            <a:lvl4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4pPr>
            <a:lvl5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5pPr>
            <a:lvl6pPr marL="391135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6pPr>
            <a:lvl7pPr marL="782269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7pPr>
            <a:lvl8pPr marL="1173404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8pPr>
            <a:lvl9pPr marL="1564538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9pPr>
          </a:lstStyle>
          <a:p>
            <a:pPr algn="ctr" defTabSz="446088" eaLnBrk="1" hangingPunct="1"/>
            <a:r>
              <a:rPr lang="en-US" altLang="en-US" sz="3200" b="1" dirty="0" smtClean="0">
                <a:solidFill>
                  <a:prstClr val="black"/>
                </a:solidFill>
              </a:rPr>
              <a:t>Analysis</a:t>
            </a:r>
            <a:endParaRPr lang="en-US" alt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7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7" y="114542"/>
            <a:ext cx="3907480" cy="54295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defTabSz="446088" eaLnBrk="1" hangingPunct="1"/>
            <a:r>
              <a:rPr lang="en-US" altLang="en-US" sz="3200" b="1" dirty="0" smtClean="0">
                <a:solidFill>
                  <a:schemeClr val="tx1"/>
                </a:solidFill>
              </a:rPr>
              <a:t>Hurdle or ladder?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7529384" y="119055"/>
            <a:ext cx="4504473" cy="5575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 kern="12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1pPr>
            <a:lvl2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2pPr>
            <a:lvl3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3pPr>
            <a:lvl4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4pPr>
            <a:lvl5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5pPr>
            <a:lvl6pPr marL="391135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6pPr>
            <a:lvl7pPr marL="782269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7pPr>
            <a:lvl8pPr marL="1173404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8pPr>
            <a:lvl9pPr marL="1564538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9pPr>
          </a:lstStyle>
          <a:p>
            <a:pPr algn="ctr" defTabSz="446088" eaLnBrk="1" hangingPunct="1"/>
            <a:r>
              <a:rPr lang="en-US" altLang="en-US" sz="3200" b="1" dirty="0" smtClean="0">
                <a:solidFill>
                  <a:prstClr val="black"/>
                </a:solidFill>
              </a:rPr>
              <a:t>Transition</a:t>
            </a:r>
            <a:endParaRPr lang="en-US" altLang="en-US" sz="32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585509"/>
              </p:ext>
            </p:extLst>
          </p:nvPr>
        </p:nvGraphicFramePr>
        <p:xfrm>
          <a:off x="171869" y="1703172"/>
          <a:ext cx="5656276" cy="4195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865319"/>
              </p:ext>
            </p:extLst>
          </p:nvPr>
        </p:nvGraphicFramePr>
        <p:xfrm>
          <a:off x="5955958" y="1703173"/>
          <a:ext cx="6077900" cy="4195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0382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7" y="114542"/>
            <a:ext cx="3907480" cy="54295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defTabSz="446088" eaLnBrk="1" hangingPunct="1"/>
            <a:r>
              <a:rPr lang="en-US" altLang="en-US" sz="3200" b="1" dirty="0" smtClean="0">
                <a:solidFill>
                  <a:schemeClr val="tx1"/>
                </a:solidFill>
              </a:rPr>
              <a:t>Hurdle or ladder?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7529384" y="119055"/>
            <a:ext cx="4504473" cy="5575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 kern="12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1pPr>
            <a:lvl2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2pPr>
            <a:lvl3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3pPr>
            <a:lvl4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4pPr>
            <a:lvl5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5pPr>
            <a:lvl6pPr marL="391135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6pPr>
            <a:lvl7pPr marL="782269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7pPr>
            <a:lvl8pPr marL="1173404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8pPr>
            <a:lvl9pPr marL="1564538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9pPr>
          </a:lstStyle>
          <a:p>
            <a:pPr algn="ctr" defTabSz="446088" eaLnBrk="1" hangingPunct="1"/>
            <a:r>
              <a:rPr lang="en-US" altLang="en-US" sz="3200" b="1" dirty="0" smtClean="0">
                <a:solidFill>
                  <a:schemeClr val="tx1"/>
                </a:solidFill>
              </a:rPr>
              <a:t>Transition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1678400"/>
              </p:ext>
            </p:extLst>
          </p:nvPr>
        </p:nvGraphicFramePr>
        <p:xfrm>
          <a:off x="6225310" y="1637208"/>
          <a:ext cx="5711317" cy="3849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961745"/>
              </p:ext>
            </p:extLst>
          </p:nvPr>
        </p:nvGraphicFramePr>
        <p:xfrm>
          <a:off x="104347" y="1637208"/>
          <a:ext cx="5769980" cy="3849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3340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7" y="114542"/>
            <a:ext cx="3907480" cy="54295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defTabSz="446088" eaLnBrk="1" hangingPunct="1"/>
            <a:r>
              <a:rPr lang="en-US" altLang="en-US" sz="3200" b="1" dirty="0" smtClean="0">
                <a:solidFill>
                  <a:schemeClr val="tx1"/>
                </a:solidFill>
              </a:rPr>
              <a:t>Hurdle or ladder?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7529384" y="119055"/>
            <a:ext cx="4504473" cy="5575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 kern="12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1pPr>
            <a:lvl2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2pPr>
            <a:lvl3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3pPr>
            <a:lvl4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4pPr>
            <a:lvl5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5pPr>
            <a:lvl6pPr marL="391135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6pPr>
            <a:lvl7pPr marL="782269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7pPr>
            <a:lvl8pPr marL="1173404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8pPr>
            <a:lvl9pPr marL="1564538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9pPr>
          </a:lstStyle>
          <a:p>
            <a:pPr algn="ctr" defTabSz="446088" eaLnBrk="1" hangingPunct="1"/>
            <a:r>
              <a:rPr lang="en-US" altLang="en-US" sz="3200" b="1" dirty="0" smtClean="0">
                <a:solidFill>
                  <a:prstClr val="black"/>
                </a:solidFill>
              </a:rPr>
              <a:t>Transition</a:t>
            </a:r>
            <a:endParaRPr lang="en-US" altLang="en-US" sz="32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554784"/>
              </p:ext>
            </p:extLst>
          </p:nvPr>
        </p:nvGraphicFramePr>
        <p:xfrm>
          <a:off x="1878228" y="1326885"/>
          <a:ext cx="8050864" cy="4447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1291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7" y="114542"/>
            <a:ext cx="3907480" cy="54295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defTabSz="446088" eaLnBrk="1" hangingPunct="1"/>
            <a:r>
              <a:rPr lang="en-US" altLang="en-US" sz="3200" b="1" dirty="0" smtClean="0">
                <a:solidFill>
                  <a:schemeClr val="tx1"/>
                </a:solidFill>
              </a:rPr>
              <a:t>Hurdle or ladder?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7529384" y="119055"/>
            <a:ext cx="4504473" cy="5575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 kern="12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1pPr>
            <a:lvl2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2pPr>
            <a:lvl3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3pPr>
            <a:lvl4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4pPr>
            <a:lvl5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5pPr>
            <a:lvl6pPr marL="391135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6pPr>
            <a:lvl7pPr marL="782269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7pPr>
            <a:lvl8pPr marL="1173404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8pPr>
            <a:lvl9pPr marL="1564538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9pPr>
          </a:lstStyle>
          <a:p>
            <a:pPr algn="ctr" defTabSz="446088" eaLnBrk="1" hangingPunct="1"/>
            <a:r>
              <a:rPr lang="en-US" altLang="en-US" sz="3200" b="1" dirty="0" smtClean="0">
                <a:solidFill>
                  <a:prstClr val="black"/>
                </a:solidFill>
              </a:rPr>
              <a:t>Learning methods</a:t>
            </a:r>
            <a:endParaRPr lang="en-US" altLang="en-US" sz="32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73085"/>
              </p:ext>
            </p:extLst>
          </p:nvPr>
        </p:nvGraphicFramePr>
        <p:xfrm>
          <a:off x="6003636" y="1075819"/>
          <a:ext cx="6030220" cy="497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0789466"/>
              </p:ext>
            </p:extLst>
          </p:nvPr>
        </p:nvGraphicFramePr>
        <p:xfrm>
          <a:off x="104347" y="1075818"/>
          <a:ext cx="5622198" cy="497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8377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7" y="114542"/>
            <a:ext cx="3907480" cy="54295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defTabSz="446088" eaLnBrk="1" hangingPunct="1"/>
            <a:r>
              <a:rPr lang="en-US" altLang="en-US" sz="3200" b="1" dirty="0" smtClean="0">
                <a:solidFill>
                  <a:schemeClr val="tx1"/>
                </a:solidFill>
              </a:rPr>
              <a:t>Hurdle or ladder?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8931564" y="119055"/>
            <a:ext cx="3102293" cy="5575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 kern="12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1pPr>
            <a:lvl2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2pPr>
            <a:lvl3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3pPr>
            <a:lvl4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4pPr>
            <a:lvl5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5pPr>
            <a:lvl6pPr marL="391135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6pPr>
            <a:lvl7pPr marL="782269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7pPr>
            <a:lvl8pPr marL="1173404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8pPr>
            <a:lvl9pPr marL="1564538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9pPr>
          </a:lstStyle>
          <a:p>
            <a:pPr algn="ctr" defTabSz="446088" eaLnBrk="1" hangingPunct="1"/>
            <a:r>
              <a:rPr lang="en-US" altLang="en-US" sz="3200" b="1" dirty="0" smtClean="0">
                <a:solidFill>
                  <a:prstClr val="black"/>
                </a:solidFill>
              </a:rPr>
              <a:t>Learning Skills</a:t>
            </a:r>
            <a:endParaRPr lang="en-US" altLang="en-US" sz="32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3949258"/>
              </p:ext>
            </p:extLst>
          </p:nvPr>
        </p:nvGraphicFramePr>
        <p:xfrm>
          <a:off x="6104238" y="1246910"/>
          <a:ext cx="5903900" cy="4729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5813645"/>
              </p:ext>
            </p:extLst>
          </p:nvPr>
        </p:nvGraphicFramePr>
        <p:xfrm>
          <a:off x="104347" y="1246910"/>
          <a:ext cx="5788453" cy="4729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656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437" y="102715"/>
            <a:ext cx="6216072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400" b="1" dirty="0" smtClean="0">
                <a:solidFill>
                  <a:srgbClr val="0070C0"/>
                </a:solidFill>
              </a:rPr>
              <a:t>Key questions:</a:t>
            </a:r>
            <a:endParaRPr lang="en-GB" sz="4400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3566" y="2693773"/>
            <a:ext cx="11878963" cy="39836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333375" indent="-333375" algn="l" defTabSz="4445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1pPr>
            <a:lvl2pPr marL="722313" indent="-277813" algn="l" defTabSz="4445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Arial MT Lt"/>
                <a:cs typeface="Arial MT Lt"/>
              </a:defRPr>
            </a:lvl2pPr>
            <a:lvl3pPr marL="1114425" indent="-222250" algn="l" defTabSz="4445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Arial MT Lt"/>
                <a:cs typeface="Arial MT Lt"/>
              </a:defRPr>
            </a:lvl3pPr>
            <a:lvl4pPr marL="1558925" indent="-222250" algn="l" defTabSz="4445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Arial MT Lt"/>
                <a:cs typeface="Arial MT Lt"/>
              </a:defRPr>
            </a:lvl4pPr>
            <a:lvl5pPr marL="2006600" indent="-222250" algn="l" defTabSz="4445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Arial MT Lt"/>
                <a:cs typeface="Arial MT Lt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buClr>
                <a:srgbClr val="996666"/>
              </a:buClr>
              <a:buSzPct val="80000"/>
              <a:defRPr/>
            </a:pPr>
            <a:r>
              <a:rPr lang="en-GB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How do we prepare students for the demands of UG history - reading, independent learning, organisation? </a:t>
            </a:r>
            <a:r>
              <a:rPr lang="en-GB" sz="20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[1] [2] [3]</a:t>
            </a:r>
            <a:endParaRPr lang="en-GB" sz="2800" b="1" kern="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r>
              <a:rPr lang="en-GB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More confident &amp; more workload: a dynamic transition between Semester  A and Semester B? </a:t>
            </a:r>
            <a:r>
              <a:rPr lang="en-GB" sz="20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[1] [2]</a:t>
            </a:r>
            <a:endParaRPr lang="en-GB" sz="2800" b="1" kern="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r>
              <a:rPr lang="en-GB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What is so good about history lectures and seminars? </a:t>
            </a:r>
            <a:r>
              <a:rPr lang="en-GB" sz="20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[1] [2] [3]</a:t>
            </a:r>
            <a:endParaRPr lang="en-GB" sz="2800" b="1" kern="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r>
              <a:rPr lang="en-GB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Reading– signs of adaptation and growing confidence?</a:t>
            </a:r>
            <a:r>
              <a:rPr lang="en-GB" sz="20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[1] [3]</a:t>
            </a:r>
            <a:endParaRPr lang="en-GB" sz="2800" b="1" kern="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r>
              <a:rPr lang="en-GB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What’s wrong with group work and student-led presentations?</a:t>
            </a:r>
            <a:r>
              <a:rPr lang="en-GB" sz="20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[1] [3]</a:t>
            </a:r>
            <a:endParaRPr lang="en-GB" sz="2800" b="1" kern="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r>
              <a:rPr lang="en-GB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Transition: how can we swap the hurdle for a ladder? </a:t>
            </a:r>
            <a:r>
              <a:rPr lang="en-GB" sz="20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[2] [3] [4] [5] [6] [7]</a:t>
            </a:r>
            <a:endParaRPr lang="en-GB" sz="2800" b="1" kern="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endParaRPr lang="en-GB" sz="2800" b="1" kern="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 algn="just" eaLnBrk="1" hangingPunct="1">
              <a:buClr>
                <a:srgbClr val="996666"/>
              </a:buClr>
              <a:buSzPct val="80000"/>
              <a:buFont typeface="Arial" panose="020B0604020202020204" pitchFamily="34" charset="0"/>
              <a:buNone/>
              <a:defRPr/>
            </a:pPr>
            <a:endParaRPr lang="en-GB" sz="2000" kern="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endParaRPr lang="en-GB" sz="2000" kern="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endParaRPr lang="en-GB" sz="2000" i="1" kern="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endParaRPr lang="en-GB" sz="2000" kern="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endParaRPr lang="en-GB" sz="2000" kern="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endParaRPr lang="en-GB" sz="2000" i="1" kern="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endParaRPr lang="en-GB" sz="2000" kern="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78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655" y="102715"/>
            <a:ext cx="38608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400" b="1" dirty="0" smtClean="0">
                <a:solidFill>
                  <a:srgbClr val="0070C0"/>
                </a:solidFill>
              </a:rPr>
              <a:t>Next steps?</a:t>
            </a:r>
            <a:endParaRPr lang="en-GB" sz="4400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655" y="1037968"/>
            <a:ext cx="11987302" cy="26443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333375" indent="-333375" algn="l" defTabSz="4445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1pPr>
            <a:lvl2pPr marL="722313" indent="-277813" algn="l" defTabSz="4445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Arial MT Lt"/>
                <a:cs typeface="Arial MT Lt"/>
              </a:defRPr>
            </a:lvl2pPr>
            <a:lvl3pPr marL="1114425" indent="-222250" algn="l" defTabSz="4445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Arial MT Lt"/>
                <a:cs typeface="Arial MT Lt"/>
              </a:defRPr>
            </a:lvl3pPr>
            <a:lvl4pPr marL="1558925" indent="-222250" algn="l" defTabSz="4445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Arial MT Lt"/>
                <a:cs typeface="Arial MT Lt"/>
              </a:defRPr>
            </a:lvl4pPr>
            <a:lvl5pPr marL="2006600" indent="-222250" algn="l" defTabSz="4445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Arial MT Lt"/>
                <a:cs typeface="Arial MT Lt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buClr>
                <a:srgbClr val="996666"/>
              </a:buClr>
              <a:buSzPct val="80000"/>
              <a:defRPr/>
            </a:pPr>
            <a:r>
              <a:rPr lang="en-GB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Repeat 1</a:t>
            </a:r>
            <a:r>
              <a:rPr lang="en-GB" sz="2800" b="1" kern="0" baseline="30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st</a:t>
            </a:r>
            <a:r>
              <a:rPr lang="en-GB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year history UG surveys 2018-19</a:t>
            </a: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r>
              <a:rPr lang="en-GB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Follow-up focus groups – to answer key questions</a:t>
            </a:r>
            <a:endParaRPr lang="en-GB" sz="2800" b="1" kern="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r>
              <a:rPr lang="en-GB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Lecturer surveys/observations – are learning &amp; teaching the same?</a:t>
            </a: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r>
              <a:rPr lang="en-GB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Collaboration with teachers and pupils in local schools</a:t>
            </a: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r>
              <a:rPr lang="en-GB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Identify steps to smooth the transition</a:t>
            </a:r>
            <a:endParaRPr lang="en-GB" sz="2000" kern="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endParaRPr lang="en-GB" sz="2000" kern="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endParaRPr lang="en-GB" sz="2000" i="1" kern="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endParaRPr lang="en-GB" sz="2000" kern="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endParaRPr lang="en-GB" sz="2000" kern="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endParaRPr lang="en-GB" sz="2000" i="1" kern="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endParaRPr lang="en-GB" sz="2000" kern="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37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35413" y="15875"/>
            <a:ext cx="4032250" cy="749300"/>
          </a:xfrm>
          <a:prstGeom prst="rect">
            <a:avLst/>
          </a:prstGeom>
          <a:solidFill>
            <a:srgbClr val="0F1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6089">
              <a:defRPr/>
            </a:pPr>
            <a:endParaRPr lang="en-US" dirty="0">
              <a:solidFill>
                <a:srgbClr val="91C849"/>
              </a:solidFill>
            </a:endParaRPr>
          </a:p>
        </p:txBody>
      </p:sp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4343401" y="-100013"/>
            <a:ext cx="3216275" cy="765176"/>
          </a:xfrm>
        </p:spPr>
        <p:txBody>
          <a:bodyPr/>
          <a:lstStyle/>
          <a:p>
            <a:pPr defTabSz="446088" eaLnBrk="1" hangingPunct="1"/>
            <a:r>
              <a:rPr lang="en-US" altLang="en-US" b="1" smtClean="0">
                <a:solidFill>
                  <a:schemeClr val="bg1"/>
                </a:solidFill>
              </a:rPr>
              <a:t>References 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>
          <a:xfrm>
            <a:off x="140043" y="881063"/>
            <a:ext cx="11780108" cy="4959350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[4] Collins, M. (2011). "Historiography from below: How undergraduates remember learning history at school." </a:t>
            </a:r>
            <a:r>
              <a:rPr lang="en-US" sz="20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 History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(142): 34.</a:t>
            </a:r>
            <a:endParaRPr lang="en-GB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[3] Booth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(2005). “Worlds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collision: university tutor and student perspectives on the transition to degree level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history”. </a:t>
            </a:r>
            <a:r>
              <a:rPr lang="en-GB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 History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(121), p.14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[5] Booth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 and Nicholls,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D.(2005). “History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 in Higher Education: breaking down the barriers to progression and dialogue”.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sas-space.sas.ac.uk (accessed 2.5.18). </a:t>
            </a:r>
          </a:p>
          <a:p>
            <a:pPr>
              <a:spcAft>
                <a:spcPts val="800"/>
              </a:spcAft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[1] Hibbert, B. (2002). "'It's a lot harder than politics'... students' experience of history at advanced level." </a:t>
            </a:r>
            <a:r>
              <a:rPr lang="en-US" sz="20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 History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(109): 39.	</a:t>
            </a:r>
            <a:endParaRPr lang="en-GB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[6] Mansfield, A. (2018). "The Utilisation Of Gobbets For Student-Centred Learning For The Teaching Of History At University: a report." </a:t>
            </a:r>
            <a:r>
              <a:rPr lang="en-US" sz="20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Journal of Historic Learning, Teaching and Research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99.</a:t>
            </a:r>
            <a:endParaRPr lang="en-GB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[7] Retz, T. (2016). "At the interface: academic history, school history and the philosophy of history." </a:t>
            </a:r>
            <a:r>
              <a:rPr lang="en-US" sz="20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Curriculum Studies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48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(4): 503-517.</a:t>
            </a:r>
            <a:endParaRPr lang="en-GB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[2] Smith, K. and C. Hopkins (2005). "Great expectations: Sixth-formers' perceptions of teaching and learning in degree-level English." </a:t>
            </a:r>
            <a:r>
              <a:rPr lang="en-US" sz="20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Arts and Humanities in Higher Education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(3): 304-318.</a:t>
            </a:r>
            <a:endParaRPr lang="en-GB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	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1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4000" r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2193" y="100013"/>
            <a:ext cx="2444752" cy="914400"/>
          </a:xfrm>
          <a:prstGeom prst="rect">
            <a:avLst/>
          </a:prstGeom>
          <a:solidFill>
            <a:srgbClr val="0F1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6089">
              <a:defRPr/>
            </a:pPr>
            <a:endParaRPr lang="en-US" dirty="0">
              <a:solidFill>
                <a:srgbClr val="91C849"/>
              </a:solidFill>
            </a:endParaRPr>
          </a:p>
        </p:txBody>
      </p:sp>
      <p:sp>
        <p:nvSpPr>
          <p:cNvPr id="62467" name="Title 1"/>
          <p:cNvSpPr>
            <a:spLocks noGrp="1"/>
          </p:cNvSpPr>
          <p:nvPr>
            <p:ph type="title"/>
          </p:nvPr>
        </p:nvSpPr>
        <p:spPr>
          <a:xfrm>
            <a:off x="225247" y="201613"/>
            <a:ext cx="3343275" cy="711200"/>
          </a:xfrm>
        </p:spPr>
        <p:txBody>
          <a:bodyPr/>
          <a:lstStyle/>
          <a:p>
            <a:pPr defTabSz="446088" eaLnBrk="1" hangingPunct="1"/>
            <a:r>
              <a:rPr lang="en-US" altLang="en-US" sz="3200" b="1" dirty="0" smtClean="0"/>
              <a:t>Outline:</a:t>
            </a:r>
            <a:endParaRPr lang="en-US" altLang="en-US" sz="32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6406" y="1116013"/>
            <a:ext cx="2576325" cy="273064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 eaLnBrk="1" hangingPunct="1">
              <a:buClr>
                <a:srgbClr val="996666"/>
              </a:buClr>
              <a:buSzPct val="80000"/>
              <a:defRPr/>
            </a:pPr>
            <a:r>
              <a:rPr lang="en-GB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Survey</a:t>
            </a: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r>
              <a:rPr lang="en-GB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Rationale</a:t>
            </a: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r>
              <a:rPr lang="en-GB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Results</a:t>
            </a: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r>
              <a:rPr lang="en-GB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Analysis</a:t>
            </a: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r>
              <a:rPr lang="en-GB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Next steps</a:t>
            </a: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endParaRPr lang="en-GB" sz="2000" i="1" kern="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endParaRPr lang="en-GB" sz="2000" kern="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endParaRPr lang="en-GB" sz="2000" kern="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endParaRPr lang="en-GB" sz="2000" i="1" kern="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endParaRPr lang="en-GB" sz="2000" kern="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08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7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itle 1"/>
          <p:cNvSpPr>
            <a:spLocks noGrp="1"/>
          </p:cNvSpPr>
          <p:nvPr>
            <p:ph type="title"/>
          </p:nvPr>
        </p:nvSpPr>
        <p:spPr>
          <a:xfrm>
            <a:off x="96109" y="133668"/>
            <a:ext cx="4160108" cy="7112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defTabSz="446088" eaLnBrk="1" hangingPunct="1"/>
            <a:r>
              <a:rPr lang="en-US" altLang="en-US" sz="3200" b="1" dirty="0" smtClean="0">
                <a:solidFill>
                  <a:schemeClr val="tx1"/>
                </a:solidFill>
              </a:rPr>
              <a:t>Hurdle or ladder?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8139" y="2892051"/>
            <a:ext cx="11842766" cy="376037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 eaLnBrk="1" hangingPunct="1">
              <a:buClr>
                <a:srgbClr val="996666"/>
              </a:buClr>
              <a:buSzPct val="80000"/>
              <a:defRPr/>
            </a:pPr>
            <a:r>
              <a:rPr lang="en-GB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Pilot study</a:t>
            </a: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r>
              <a:rPr lang="en-GB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Two surveys of 1</a:t>
            </a:r>
            <a:r>
              <a:rPr lang="en-GB" sz="2800" b="1" kern="0" baseline="30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st</a:t>
            </a:r>
            <a:r>
              <a:rPr lang="en-GB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Year History UG at UoH </a:t>
            </a: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r>
              <a:rPr lang="en-GB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Conducted end of Semester A and B, 2017-18</a:t>
            </a: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r>
              <a:rPr lang="en-GB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Anonymous – to improve uptake and openness </a:t>
            </a: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r>
              <a:rPr lang="en-GB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38 Responses Semester A; 35 Responses Semester B.</a:t>
            </a: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r>
              <a:rPr lang="en-GB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To examine </a:t>
            </a:r>
            <a:r>
              <a:rPr lang="en-GB" sz="2800" b="1" kern="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the learning and subject issues faced by first-year </a:t>
            </a:r>
            <a:r>
              <a:rPr lang="en-GB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students in making </a:t>
            </a:r>
            <a:r>
              <a:rPr lang="en-GB" sz="2800" b="1" kern="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the transition to undergraduate history </a:t>
            </a: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endParaRPr lang="en-GB" sz="2000" kern="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endParaRPr lang="en-GB" sz="2000" kern="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endParaRPr lang="en-GB" sz="2000" i="1" kern="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endParaRPr lang="en-GB" sz="2000" kern="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227127" y="142645"/>
            <a:ext cx="2773778" cy="711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 kern="12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1pPr>
            <a:lvl2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2pPr>
            <a:lvl3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3pPr>
            <a:lvl4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4pPr>
            <a:lvl5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5pPr>
            <a:lvl6pPr marL="391135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6pPr>
            <a:lvl7pPr marL="782269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7pPr>
            <a:lvl8pPr marL="1173404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8pPr>
            <a:lvl9pPr marL="1564538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9pPr>
          </a:lstStyle>
          <a:p>
            <a:pPr algn="ctr" defTabSz="446088" eaLnBrk="1" hangingPunct="1"/>
            <a:r>
              <a:rPr lang="en-US" altLang="en-US" sz="3200" b="1" dirty="0" smtClean="0">
                <a:solidFill>
                  <a:schemeClr val="tx1"/>
                </a:solidFill>
              </a:rPr>
              <a:t>Survey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0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t="13000" r="-6000" b="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50291" y="3541591"/>
            <a:ext cx="11251767" cy="313430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 eaLnBrk="1" hangingPunct="1">
              <a:buClr>
                <a:srgbClr val="996666"/>
              </a:buClr>
              <a:buSzPct val="80000"/>
              <a:defRPr/>
            </a:pPr>
            <a:r>
              <a:rPr lang="en-GB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Concerns about 1</a:t>
            </a:r>
            <a:r>
              <a:rPr lang="en-GB" sz="2800" b="1" kern="0" baseline="30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st</a:t>
            </a:r>
            <a:r>
              <a:rPr lang="en-GB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Year History UG – ‘quiet’, unprepared, historical understanding, lack of reading</a:t>
            </a: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r>
              <a:rPr lang="en-GB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Limited understanding/awareness of A-Level history</a:t>
            </a: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r>
              <a:rPr lang="en-GB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Aim to improve links and collaboration with local teachers</a:t>
            </a: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r>
              <a:rPr lang="en-GB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Review of changing pedagogy in history/periodic review</a:t>
            </a: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r>
              <a:rPr lang="en-GB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Overall: improve transition from A-Level to UG history</a:t>
            </a:r>
            <a:endParaRPr lang="en-GB" sz="2000" kern="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endParaRPr lang="en-GB" sz="2000" kern="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endParaRPr lang="en-GB" sz="2000" kern="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endParaRPr lang="en-GB" sz="2000" i="1" kern="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996666"/>
              </a:buClr>
              <a:buSzPct val="80000"/>
              <a:defRPr/>
            </a:pPr>
            <a:endParaRPr lang="en-GB" sz="2000" kern="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6109" y="133668"/>
            <a:ext cx="4160108" cy="711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 kern="12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1pPr>
            <a:lvl2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2pPr>
            <a:lvl3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3pPr>
            <a:lvl4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4pPr>
            <a:lvl5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5pPr>
            <a:lvl6pPr marL="391135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6pPr>
            <a:lvl7pPr marL="782269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7pPr>
            <a:lvl8pPr marL="1173404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8pPr>
            <a:lvl9pPr marL="1564538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9pPr>
          </a:lstStyle>
          <a:p>
            <a:pPr algn="ctr" defTabSz="446088" eaLnBrk="1" hangingPunct="1"/>
            <a:r>
              <a:rPr lang="en-US" altLang="en-US" sz="3200" b="1" smtClean="0">
                <a:solidFill>
                  <a:schemeClr val="tx1"/>
                </a:solidFill>
              </a:rPr>
              <a:t>Hurdle or ladder?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227127" y="142645"/>
            <a:ext cx="2773778" cy="711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 kern="12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1pPr>
            <a:lvl2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2pPr>
            <a:lvl3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3pPr>
            <a:lvl4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4pPr>
            <a:lvl5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5pPr>
            <a:lvl6pPr marL="391135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6pPr>
            <a:lvl7pPr marL="782269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7pPr>
            <a:lvl8pPr marL="1173404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8pPr>
            <a:lvl9pPr marL="1564538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9pPr>
          </a:lstStyle>
          <a:p>
            <a:pPr algn="ctr" defTabSz="446088" eaLnBrk="1" hangingPunct="1"/>
            <a:r>
              <a:rPr lang="en-US" altLang="en-US" sz="3200" b="1" dirty="0" smtClean="0">
                <a:solidFill>
                  <a:schemeClr val="tx1"/>
                </a:solidFill>
              </a:rPr>
              <a:t>Rationale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itle 1"/>
          <p:cNvSpPr>
            <a:spLocks noGrp="1"/>
          </p:cNvSpPr>
          <p:nvPr>
            <p:ph type="title"/>
          </p:nvPr>
        </p:nvSpPr>
        <p:spPr>
          <a:xfrm>
            <a:off x="96109" y="133668"/>
            <a:ext cx="4160108" cy="7112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defTabSz="446088" eaLnBrk="1" hangingPunct="1"/>
            <a:r>
              <a:rPr lang="en-US" altLang="en-US" sz="3200" b="1" dirty="0" smtClean="0">
                <a:solidFill>
                  <a:schemeClr val="tx1"/>
                </a:solidFill>
              </a:rPr>
              <a:t>Hurdle or ladder?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253018" y="4239491"/>
            <a:ext cx="2927927" cy="10067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 kern="12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1pPr>
            <a:lvl2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2pPr>
            <a:lvl3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3pPr>
            <a:lvl4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4pPr>
            <a:lvl5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5pPr>
            <a:lvl6pPr marL="391135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6pPr>
            <a:lvl7pPr marL="782269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7pPr>
            <a:lvl8pPr marL="1173404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8pPr>
            <a:lvl9pPr marL="1564538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9pPr>
          </a:lstStyle>
          <a:p>
            <a:pPr algn="ctr" defTabSz="446088" eaLnBrk="1" hangingPunct="1"/>
            <a:r>
              <a:rPr lang="en-US" altLang="en-US" sz="4400" b="1" dirty="0" smtClean="0">
                <a:solidFill>
                  <a:prstClr val="black"/>
                </a:solidFill>
              </a:rPr>
              <a:t>Results</a:t>
            </a:r>
            <a:endParaRPr lang="en-US" alt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0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7678445"/>
              </p:ext>
            </p:extLst>
          </p:nvPr>
        </p:nvGraphicFramePr>
        <p:xfrm>
          <a:off x="247135" y="906408"/>
          <a:ext cx="5350101" cy="2853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450046"/>
              </p:ext>
            </p:extLst>
          </p:nvPr>
        </p:nvGraphicFramePr>
        <p:xfrm>
          <a:off x="6635578" y="101658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3772136"/>
              </p:ext>
            </p:extLst>
          </p:nvPr>
        </p:nvGraphicFramePr>
        <p:xfrm>
          <a:off x="3647490" y="3989570"/>
          <a:ext cx="5358713" cy="2671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9061" y="89853"/>
            <a:ext cx="4022809" cy="58677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defTabSz="446088" eaLnBrk="1" hangingPunct="1"/>
            <a:r>
              <a:rPr lang="en-US" altLang="en-US" sz="3200" b="1" dirty="0" smtClean="0">
                <a:solidFill>
                  <a:schemeClr val="tx1"/>
                </a:solidFill>
              </a:rPr>
              <a:t>Hurdle or ladder?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7529384" y="119055"/>
            <a:ext cx="4504473" cy="5575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 kern="12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1pPr>
            <a:lvl2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2pPr>
            <a:lvl3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3pPr>
            <a:lvl4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4pPr>
            <a:lvl5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5pPr>
            <a:lvl6pPr marL="391135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6pPr>
            <a:lvl7pPr marL="782269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7pPr>
            <a:lvl8pPr marL="1173404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8pPr>
            <a:lvl9pPr marL="1564538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9pPr>
          </a:lstStyle>
          <a:p>
            <a:pPr algn="ctr" defTabSz="446088" eaLnBrk="1" hangingPunct="1"/>
            <a:r>
              <a:rPr lang="en-US" altLang="en-US" sz="3200" b="1" dirty="0" smtClean="0">
                <a:solidFill>
                  <a:schemeClr val="tx1"/>
                </a:solidFill>
              </a:rPr>
              <a:t>Semester A Results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90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995844"/>
              </p:ext>
            </p:extLst>
          </p:nvPr>
        </p:nvGraphicFramePr>
        <p:xfrm>
          <a:off x="418069" y="1101810"/>
          <a:ext cx="4963297" cy="2753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7646843"/>
              </p:ext>
            </p:extLst>
          </p:nvPr>
        </p:nvGraphicFramePr>
        <p:xfrm>
          <a:off x="6553200" y="8876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0627831"/>
              </p:ext>
            </p:extLst>
          </p:nvPr>
        </p:nvGraphicFramePr>
        <p:xfrm>
          <a:off x="613718" y="398505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486643"/>
              </p:ext>
            </p:extLst>
          </p:nvPr>
        </p:nvGraphicFramePr>
        <p:xfrm>
          <a:off x="6491416" y="398505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4347" y="114542"/>
            <a:ext cx="3907480" cy="54295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defTabSz="446088" eaLnBrk="1" hangingPunct="1"/>
            <a:r>
              <a:rPr lang="en-US" altLang="en-US" sz="3200" b="1" dirty="0" smtClean="0">
                <a:solidFill>
                  <a:schemeClr val="tx1"/>
                </a:solidFill>
              </a:rPr>
              <a:t>Hurdle or ladder?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529384" y="119055"/>
            <a:ext cx="4504473" cy="5575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 kern="12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1pPr>
            <a:lvl2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2pPr>
            <a:lvl3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3pPr>
            <a:lvl4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4pPr>
            <a:lvl5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5pPr>
            <a:lvl6pPr marL="391135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6pPr>
            <a:lvl7pPr marL="782269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7pPr>
            <a:lvl8pPr marL="1173404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8pPr>
            <a:lvl9pPr marL="1564538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9pPr>
          </a:lstStyle>
          <a:p>
            <a:pPr algn="ctr" defTabSz="446088" eaLnBrk="1" hangingPunct="1"/>
            <a:r>
              <a:rPr lang="en-US" altLang="en-US" sz="3200" b="1" dirty="0" smtClean="0">
                <a:solidFill>
                  <a:schemeClr val="tx1"/>
                </a:solidFill>
              </a:rPr>
              <a:t>Semester A Results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30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8722449"/>
              </p:ext>
            </p:extLst>
          </p:nvPr>
        </p:nvGraphicFramePr>
        <p:xfrm>
          <a:off x="144160" y="1398373"/>
          <a:ext cx="5449332" cy="3321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6451318"/>
              </p:ext>
            </p:extLst>
          </p:nvPr>
        </p:nvGraphicFramePr>
        <p:xfrm>
          <a:off x="6186615" y="1215081"/>
          <a:ext cx="560173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4347" y="114542"/>
            <a:ext cx="3907480" cy="54295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defTabSz="446088" eaLnBrk="1" hangingPunct="1"/>
            <a:r>
              <a:rPr lang="en-US" altLang="en-US" sz="3200" b="1" dirty="0" smtClean="0">
                <a:solidFill>
                  <a:schemeClr val="tx1"/>
                </a:solidFill>
              </a:rPr>
              <a:t>Hurdle or ladder?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529384" y="119055"/>
            <a:ext cx="4504473" cy="5575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 kern="12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1pPr>
            <a:lvl2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2pPr>
            <a:lvl3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3pPr>
            <a:lvl4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4pPr>
            <a:lvl5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5pPr>
            <a:lvl6pPr marL="391135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6pPr>
            <a:lvl7pPr marL="782269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7pPr>
            <a:lvl8pPr marL="1173404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8pPr>
            <a:lvl9pPr marL="1564538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9pPr>
          </a:lstStyle>
          <a:p>
            <a:pPr algn="ctr" defTabSz="446088" eaLnBrk="1" hangingPunct="1"/>
            <a:r>
              <a:rPr lang="en-US" altLang="en-US" sz="3200" b="1" dirty="0" smtClean="0">
                <a:solidFill>
                  <a:schemeClr val="tx1"/>
                </a:solidFill>
              </a:rPr>
              <a:t>Semester A Results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09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6526107"/>
              </p:ext>
            </p:extLst>
          </p:nvPr>
        </p:nvGraphicFramePr>
        <p:xfrm>
          <a:off x="104347" y="735759"/>
          <a:ext cx="4885037" cy="3204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4347" y="114542"/>
            <a:ext cx="3907480" cy="54295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defTabSz="446088" eaLnBrk="1" hangingPunct="1"/>
            <a:r>
              <a:rPr lang="en-US" altLang="en-US" sz="3200" b="1" dirty="0" smtClean="0">
                <a:solidFill>
                  <a:schemeClr val="tx1"/>
                </a:solidFill>
              </a:rPr>
              <a:t>Hurdle or ladder?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529384" y="119055"/>
            <a:ext cx="4504473" cy="5575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 kern="12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1pPr>
            <a:lvl2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2pPr>
            <a:lvl3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3pPr>
            <a:lvl4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4pPr>
            <a:lvl5pPr algn="l" defTabSz="444500" rtl="0" eaLnBrk="0" fontAlgn="base" hangingPunct="0">
              <a:spcBef>
                <a:spcPts val="88"/>
              </a:spcBef>
              <a:spcAft>
                <a:spcPts val="88"/>
              </a:spcAft>
              <a:defRPr sz="2300">
                <a:solidFill>
                  <a:schemeClr val="bg1"/>
                </a:solidFill>
                <a:latin typeface="Arial MT Lt"/>
                <a:ea typeface="ＭＳ Ｐゴシック" panose="020B0600070205080204" pitchFamily="34" charset="-128"/>
                <a:cs typeface="Arial MT Lt"/>
              </a:defRPr>
            </a:lvl5pPr>
            <a:lvl6pPr marL="391135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6pPr>
            <a:lvl7pPr marL="782269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7pPr>
            <a:lvl8pPr marL="1173404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8pPr>
            <a:lvl9pPr marL="1564538" algn="l" defTabSz="445459" rtl="0" fontAlgn="base">
              <a:spcBef>
                <a:spcPts val="86"/>
              </a:spcBef>
              <a:spcAft>
                <a:spcPts val="86"/>
              </a:spcAft>
              <a:defRPr sz="2395">
                <a:solidFill>
                  <a:schemeClr val="bg1"/>
                </a:solidFill>
                <a:latin typeface="Arial MT Lt"/>
                <a:ea typeface="Arial MT Lt"/>
                <a:cs typeface="Arial MT Lt"/>
              </a:defRPr>
            </a:lvl9pPr>
          </a:lstStyle>
          <a:p>
            <a:pPr algn="ctr" defTabSz="446088" eaLnBrk="1" hangingPunct="1"/>
            <a:r>
              <a:rPr lang="en-US" altLang="en-US" sz="3200" b="1" dirty="0" smtClean="0">
                <a:solidFill>
                  <a:schemeClr val="tx1"/>
                </a:solidFill>
              </a:rPr>
              <a:t>Semester B Results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925573"/>
              </p:ext>
            </p:extLst>
          </p:nvPr>
        </p:nvGraphicFramePr>
        <p:xfrm>
          <a:off x="6550204" y="922638"/>
          <a:ext cx="4938584" cy="3025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1441063"/>
              </p:ext>
            </p:extLst>
          </p:nvPr>
        </p:nvGraphicFramePr>
        <p:xfrm>
          <a:off x="3093307" y="4026243"/>
          <a:ext cx="487268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27833131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4800</TotalTime>
  <Words>977</Words>
  <Application>Microsoft Office PowerPoint</Application>
  <PresentationFormat>Widescreen</PresentationFormat>
  <Paragraphs>141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MS PGothic</vt:lpstr>
      <vt:lpstr>MS PGothic</vt:lpstr>
      <vt:lpstr>Arial</vt:lpstr>
      <vt:lpstr>Arial MT Lt</vt:lpstr>
      <vt:lpstr>Calibri</vt:lpstr>
      <vt:lpstr>Times New Roman</vt:lpstr>
      <vt:lpstr>3_Office Theme</vt:lpstr>
      <vt:lpstr>1_Office Theme</vt:lpstr>
      <vt:lpstr>Office Theme</vt:lpstr>
      <vt:lpstr>PowerPoint Presentation</vt:lpstr>
      <vt:lpstr>Outline:</vt:lpstr>
      <vt:lpstr>Hurdle or ladder?</vt:lpstr>
      <vt:lpstr>PowerPoint Presentation</vt:lpstr>
      <vt:lpstr>Hurdle or ladder?</vt:lpstr>
      <vt:lpstr>Hurdle or ladder?</vt:lpstr>
      <vt:lpstr>Hurdle or ladder?</vt:lpstr>
      <vt:lpstr>Hurdle or ladder?</vt:lpstr>
      <vt:lpstr>Hurdle or ladder?</vt:lpstr>
      <vt:lpstr>Hurdle or ladder?</vt:lpstr>
      <vt:lpstr>Hurdle or ladder?</vt:lpstr>
      <vt:lpstr>Hurdle or ladder?</vt:lpstr>
      <vt:lpstr>Hurdle or ladder?</vt:lpstr>
      <vt:lpstr>Hurdle or ladder?</vt:lpstr>
      <vt:lpstr>Hurdle or ladder?</vt:lpstr>
      <vt:lpstr>Hurdle or ladder?</vt:lpstr>
      <vt:lpstr>PowerPoint Presentation</vt:lpstr>
      <vt:lpstr>PowerPoint Presentation</vt:lpstr>
      <vt:lpstr>References </vt:lpstr>
    </vt:vector>
  </TitlesOfParts>
  <Company>University of Hertfordshire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eduqjem</dc:creator>
  <cp:lastModifiedBy>Jamie Wood</cp:lastModifiedBy>
  <cp:revision>90</cp:revision>
  <cp:lastPrinted>2017-01-11T14:44:41Z</cp:lastPrinted>
  <dcterms:created xsi:type="dcterms:W3CDTF">2017-01-05T18:46:20Z</dcterms:created>
  <dcterms:modified xsi:type="dcterms:W3CDTF">2018-05-22T13:47:13Z</dcterms:modified>
</cp:coreProperties>
</file>