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72" r:id="rId3"/>
    <p:sldId id="365" r:id="rId4"/>
    <p:sldId id="295" r:id="rId5"/>
    <p:sldId id="366" r:id="rId6"/>
    <p:sldId id="363" r:id="rId7"/>
    <p:sldId id="268" r:id="rId8"/>
    <p:sldId id="306" r:id="rId9"/>
    <p:sldId id="307" r:id="rId10"/>
    <p:sldId id="314" r:id="rId11"/>
    <p:sldId id="315" r:id="rId12"/>
    <p:sldId id="316" r:id="rId13"/>
    <p:sldId id="317" r:id="rId14"/>
    <p:sldId id="308" r:id="rId15"/>
    <p:sldId id="309" r:id="rId16"/>
    <p:sldId id="318" r:id="rId17"/>
    <p:sldId id="348" r:id="rId18"/>
    <p:sldId id="352" r:id="rId19"/>
    <p:sldId id="368" r:id="rId20"/>
    <p:sldId id="351" r:id="rId21"/>
    <p:sldId id="353" r:id="rId22"/>
    <p:sldId id="367" r:id="rId23"/>
    <p:sldId id="355" r:id="rId24"/>
    <p:sldId id="359" r:id="rId25"/>
    <p:sldId id="361" r:id="rId26"/>
    <p:sldId id="362" r:id="rId27"/>
    <p:sldId id="360" r:id="rId28"/>
    <p:sldId id="369" r:id="rId29"/>
    <p:sldId id="261" r:id="rId30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84" d="100"/>
          <a:sy n="84" d="100"/>
        </p:scale>
        <p:origin x="-8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ifer\Dropbox\research\00%20Poetic%20Culture%20of%20Periodicals\Projects\WIP\BL%20paper%20for%20Nov%202017\graphs%20and%20thing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ifer\Dropbox\research\00%20Poetic%20Culture%20of%20Periodicals\Projects\WIP\BL%20paper%20for%20Nov%202017\graphs%20and%20things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ifer\Dropbox\research\00%20Poetic%20Culture%20of%20Periodicals\Projects\WIP\BL%20paper%20for%20Nov%202017\graphs%20and%20things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ifer\Dropbox\research\00%20Poetic%20Culture%20of%20Periodicals\Projects\WIP\BL%20paper%20for%20Nov%202017\graphs%20and%20things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ifer\Dropbox\research\00%20Poetic%20Culture%20of%20Periodicals\Projects\WIP\BL%20paper%20for%20Nov%202017\graphs%20and%20things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 sz="2200" b="0" i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London Evening Post </a:t>
            </a:r>
            <a:r>
              <a:rPr lang="en-GB" sz="2200" b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(3x weekly)</a:t>
            </a:r>
            <a:endParaRPr lang="en-GB" sz="2200" b="0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 w="12700" cap="flat" cmpd="sng" algn="ctr">
          <a:noFill/>
          <a:prstDash val="solid"/>
          <a:miter lim="800000"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1740.0</c:v>
                </c:pt>
                <c:pt idx="1">
                  <c:v>1741.0</c:v>
                </c:pt>
                <c:pt idx="2">
                  <c:v>1742.0</c:v>
                </c:pt>
                <c:pt idx="3">
                  <c:v>1743.0</c:v>
                </c:pt>
                <c:pt idx="4">
                  <c:v>1744.0</c:v>
                </c:pt>
                <c:pt idx="5">
                  <c:v>1745.0</c:v>
                </c:pt>
                <c:pt idx="6">
                  <c:v>1746.0</c:v>
                </c:pt>
                <c:pt idx="7">
                  <c:v>1747.0</c:v>
                </c:pt>
                <c:pt idx="8">
                  <c:v>1748.0</c:v>
                </c:pt>
                <c:pt idx="9">
                  <c:v>1749.0</c:v>
                </c:pt>
              </c:numCache>
            </c:num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157.0</c:v>
                </c:pt>
                <c:pt idx="1">
                  <c:v>157.0</c:v>
                </c:pt>
                <c:pt idx="2">
                  <c:v>156.0</c:v>
                </c:pt>
                <c:pt idx="3">
                  <c:v>157.0</c:v>
                </c:pt>
                <c:pt idx="4">
                  <c:v>157.0</c:v>
                </c:pt>
                <c:pt idx="5">
                  <c:v>155.0</c:v>
                </c:pt>
                <c:pt idx="6">
                  <c:v>156.0</c:v>
                </c:pt>
                <c:pt idx="7">
                  <c:v>157.0</c:v>
                </c:pt>
                <c:pt idx="8">
                  <c:v>157.0</c:v>
                </c:pt>
                <c:pt idx="9">
                  <c:v>156.0</c:v>
                </c:pt>
                <c:pt idx="1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17400152"/>
        <c:axId val="2108404056"/>
      </c:barChart>
      <c:lineChart>
        <c:grouping val="standard"/>
        <c:varyColors val="0"/>
        <c:ser>
          <c:idx val="1"/>
          <c:order val="1"/>
          <c:tx>
            <c:v>Expected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1740.0</c:v>
                </c:pt>
                <c:pt idx="1">
                  <c:v>1741.0</c:v>
                </c:pt>
                <c:pt idx="2">
                  <c:v>1742.0</c:v>
                </c:pt>
                <c:pt idx="3">
                  <c:v>1743.0</c:v>
                </c:pt>
                <c:pt idx="4">
                  <c:v>1744.0</c:v>
                </c:pt>
                <c:pt idx="5">
                  <c:v>1745.0</c:v>
                </c:pt>
                <c:pt idx="6">
                  <c:v>1746.0</c:v>
                </c:pt>
                <c:pt idx="7">
                  <c:v>1747.0</c:v>
                </c:pt>
                <c:pt idx="8">
                  <c:v>1748.0</c:v>
                </c:pt>
                <c:pt idx="9">
                  <c:v>1749.0</c:v>
                </c:pt>
              </c:numCache>
            </c:numRef>
          </c:cat>
          <c:val>
            <c:numRef>
              <c:f>Sheet1!$B$6:$L$6</c:f>
              <c:numCache>
                <c:formatCode>General</c:formatCode>
                <c:ptCount val="11"/>
                <c:pt idx="0">
                  <c:v>156.0</c:v>
                </c:pt>
                <c:pt idx="1">
                  <c:v>156.0</c:v>
                </c:pt>
                <c:pt idx="2">
                  <c:v>156.0</c:v>
                </c:pt>
                <c:pt idx="3">
                  <c:v>156.0</c:v>
                </c:pt>
                <c:pt idx="4">
                  <c:v>156.0</c:v>
                </c:pt>
                <c:pt idx="5">
                  <c:v>156.0</c:v>
                </c:pt>
                <c:pt idx="6">
                  <c:v>156.0</c:v>
                </c:pt>
                <c:pt idx="7">
                  <c:v>156.0</c:v>
                </c:pt>
                <c:pt idx="8">
                  <c:v>156.0</c:v>
                </c:pt>
                <c:pt idx="9">
                  <c:v>156.0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400152"/>
        <c:axId val="2108404056"/>
      </c:lineChart>
      <c:catAx>
        <c:axId val="211740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404056"/>
        <c:crosses val="autoZero"/>
        <c:auto val="1"/>
        <c:lblAlgn val="ctr"/>
        <c:lblOffset val="100"/>
        <c:noMultiLvlLbl val="0"/>
      </c:catAx>
      <c:valAx>
        <c:axId val="210840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40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1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 sz="2200" b="0" i="1" dirty="0">
                <a:solidFill>
                  <a:schemeClr val="tx1"/>
                </a:solidFill>
                <a:effectLst/>
              </a:rPr>
              <a:t>General Evening Post </a:t>
            </a:r>
            <a:r>
              <a:rPr lang="en-GB" sz="2200" b="0" dirty="0">
                <a:solidFill>
                  <a:schemeClr val="tx1"/>
                </a:solidFill>
                <a:effectLst/>
              </a:rPr>
              <a:t>(3x weekly)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1740.0</c:v>
                </c:pt>
                <c:pt idx="1">
                  <c:v>1741.0</c:v>
                </c:pt>
                <c:pt idx="2">
                  <c:v>1742.0</c:v>
                </c:pt>
                <c:pt idx="3">
                  <c:v>1743.0</c:v>
                </c:pt>
                <c:pt idx="4">
                  <c:v>1744.0</c:v>
                </c:pt>
                <c:pt idx="5">
                  <c:v>1745.0</c:v>
                </c:pt>
                <c:pt idx="6">
                  <c:v>1746.0</c:v>
                </c:pt>
                <c:pt idx="7">
                  <c:v>1747.0</c:v>
                </c:pt>
                <c:pt idx="8">
                  <c:v>1748.0</c:v>
                </c:pt>
                <c:pt idx="9">
                  <c:v>1749.0</c:v>
                </c:pt>
              </c:numCache>
            </c:numRef>
          </c:cat>
          <c:val>
            <c:numRef>
              <c:f>Sheet1!$B$9:$K$9</c:f>
              <c:numCache>
                <c:formatCode>General</c:formatCode>
                <c:ptCount val="10"/>
                <c:pt idx="0">
                  <c:v>81.0</c:v>
                </c:pt>
                <c:pt idx="1">
                  <c:v>3.0</c:v>
                </c:pt>
                <c:pt idx="2">
                  <c:v>0.0</c:v>
                </c:pt>
                <c:pt idx="3">
                  <c:v>130.0</c:v>
                </c:pt>
                <c:pt idx="4">
                  <c:v>7.0</c:v>
                </c:pt>
                <c:pt idx="5">
                  <c:v>144.0</c:v>
                </c:pt>
                <c:pt idx="6">
                  <c:v>0.0</c:v>
                </c:pt>
                <c:pt idx="7">
                  <c:v>112.0</c:v>
                </c:pt>
                <c:pt idx="8">
                  <c:v>154.0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09197192"/>
        <c:axId val="2109200696"/>
      </c:barChart>
      <c:lineChart>
        <c:grouping val="standard"/>
        <c:varyColors val="0"/>
        <c:ser>
          <c:idx val="1"/>
          <c:order val="1"/>
          <c:tx>
            <c:v>Expected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1740.0</c:v>
                </c:pt>
                <c:pt idx="1">
                  <c:v>1741.0</c:v>
                </c:pt>
                <c:pt idx="2">
                  <c:v>1742.0</c:v>
                </c:pt>
                <c:pt idx="3">
                  <c:v>1743.0</c:v>
                </c:pt>
                <c:pt idx="4">
                  <c:v>1744.0</c:v>
                </c:pt>
                <c:pt idx="5">
                  <c:v>1745.0</c:v>
                </c:pt>
                <c:pt idx="6">
                  <c:v>1746.0</c:v>
                </c:pt>
                <c:pt idx="7">
                  <c:v>1747.0</c:v>
                </c:pt>
                <c:pt idx="8">
                  <c:v>1748.0</c:v>
                </c:pt>
                <c:pt idx="9">
                  <c:v>1749.0</c:v>
                </c:pt>
              </c:numCache>
            </c:numRef>
          </c:cat>
          <c:val>
            <c:numRef>
              <c:f>Sheet1!$B$10:$K$10</c:f>
              <c:numCache>
                <c:formatCode>General</c:formatCode>
                <c:ptCount val="10"/>
                <c:pt idx="0">
                  <c:v>156.0</c:v>
                </c:pt>
                <c:pt idx="1">
                  <c:v>156.0</c:v>
                </c:pt>
                <c:pt idx="2">
                  <c:v>156.0</c:v>
                </c:pt>
                <c:pt idx="3">
                  <c:v>156.0</c:v>
                </c:pt>
                <c:pt idx="4">
                  <c:v>156.0</c:v>
                </c:pt>
                <c:pt idx="5">
                  <c:v>156.0</c:v>
                </c:pt>
                <c:pt idx="6">
                  <c:v>156.0</c:v>
                </c:pt>
                <c:pt idx="7">
                  <c:v>156.0</c:v>
                </c:pt>
                <c:pt idx="8">
                  <c:v>156.0</c:v>
                </c:pt>
                <c:pt idx="9">
                  <c:v>156.0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197192"/>
        <c:axId val="2109200696"/>
      </c:lineChart>
      <c:catAx>
        <c:axId val="210919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200696"/>
        <c:crosses val="autoZero"/>
        <c:auto val="1"/>
        <c:lblAlgn val="ctr"/>
        <c:lblOffset val="100"/>
        <c:noMultiLvlLbl val="0"/>
      </c:catAx>
      <c:valAx>
        <c:axId val="210920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19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1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 sz="2200" b="0" i="1" dirty="0">
                <a:solidFill>
                  <a:schemeClr val="tx1"/>
                </a:solidFill>
                <a:effectLst/>
              </a:rPr>
              <a:t>General Evening Post </a:t>
            </a:r>
            <a:r>
              <a:rPr lang="en-GB" sz="2200" b="0" dirty="0">
                <a:solidFill>
                  <a:schemeClr val="tx1"/>
                </a:solidFill>
                <a:effectLst/>
              </a:rPr>
              <a:t>(3x weekly)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1740.0</c:v>
                </c:pt>
                <c:pt idx="1">
                  <c:v>1741.0</c:v>
                </c:pt>
                <c:pt idx="2">
                  <c:v>1742.0</c:v>
                </c:pt>
                <c:pt idx="3">
                  <c:v>1743.0</c:v>
                </c:pt>
                <c:pt idx="4">
                  <c:v>1744.0</c:v>
                </c:pt>
                <c:pt idx="5">
                  <c:v>1745.0</c:v>
                </c:pt>
                <c:pt idx="6">
                  <c:v>1746.0</c:v>
                </c:pt>
                <c:pt idx="7">
                  <c:v>1747.0</c:v>
                </c:pt>
                <c:pt idx="8">
                  <c:v>1748.0</c:v>
                </c:pt>
                <c:pt idx="9">
                  <c:v>1749.0</c:v>
                </c:pt>
              </c:numCache>
            </c:numRef>
          </c:cat>
          <c:val>
            <c:numRef>
              <c:f>Sheet1!$B$9:$K$9</c:f>
              <c:numCache>
                <c:formatCode>General</c:formatCode>
                <c:ptCount val="10"/>
                <c:pt idx="0">
                  <c:v>81.0</c:v>
                </c:pt>
                <c:pt idx="1">
                  <c:v>3.0</c:v>
                </c:pt>
                <c:pt idx="2">
                  <c:v>0.0</c:v>
                </c:pt>
                <c:pt idx="3">
                  <c:v>130.0</c:v>
                </c:pt>
                <c:pt idx="4">
                  <c:v>7.0</c:v>
                </c:pt>
                <c:pt idx="5">
                  <c:v>144.0</c:v>
                </c:pt>
                <c:pt idx="6">
                  <c:v>0.0</c:v>
                </c:pt>
                <c:pt idx="7">
                  <c:v>112.0</c:v>
                </c:pt>
                <c:pt idx="8">
                  <c:v>154.0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09213272"/>
        <c:axId val="2109216792"/>
      </c:barChart>
      <c:lineChart>
        <c:grouping val="standard"/>
        <c:varyColors val="0"/>
        <c:ser>
          <c:idx val="1"/>
          <c:order val="1"/>
          <c:tx>
            <c:v>Expected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1740.0</c:v>
                </c:pt>
                <c:pt idx="1">
                  <c:v>1741.0</c:v>
                </c:pt>
                <c:pt idx="2">
                  <c:v>1742.0</c:v>
                </c:pt>
                <c:pt idx="3">
                  <c:v>1743.0</c:v>
                </c:pt>
                <c:pt idx="4">
                  <c:v>1744.0</c:v>
                </c:pt>
                <c:pt idx="5">
                  <c:v>1745.0</c:v>
                </c:pt>
                <c:pt idx="6">
                  <c:v>1746.0</c:v>
                </c:pt>
                <c:pt idx="7">
                  <c:v>1747.0</c:v>
                </c:pt>
                <c:pt idx="8">
                  <c:v>1748.0</c:v>
                </c:pt>
                <c:pt idx="9">
                  <c:v>1749.0</c:v>
                </c:pt>
              </c:numCache>
            </c:numRef>
          </c:cat>
          <c:val>
            <c:numRef>
              <c:f>Sheet1!$B$10:$K$10</c:f>
              <c:numCache>
                <c:formatCode>General</c:formatCode>
                <c:ptCount val="10"/>
                <c:pt idx="0">
                  <c:v>156.0</c:v>
                </c:pt>
                <c:pt idx="1">
                  <c:v>156.0</c:v>
                </c:pt>
                <c:pt idx="2">
                  <c:v>156.0</c:v>
                </c:pt>
                <c:pt idx="3">
                  <c:v>156.0</c:v>
                </c:pt>
                <c:pt idx="4">
                  <c:v>156.0</c:v>
                </c:pt>
                <c:pt idx="5">
                  <c:v>156.0</c:v>
                </c:pt>
                <c:pt idx="6">
                  <c:v>156.0</c:v>
                </c:pt>
                <c:pt idx="7">
                  <c:v>156.0</c:v>
                </c:pt>
                <c:pt idx="8">
                  <c:v>156.0</c:v>
                </c:pt>
                <c:pt idx="9">
                  <c:v>156.0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213272"/>
        <c:axId val="2109216792"/>
      </c:lineChart>
      <c:catAx>
        <c:axId val="210921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216792"/>
        <c:crosses val="autoZero"/>
        <c:auto val="1"/>
        <c:lblAlgn val="ctr"/>
        <c:lblOffset val="100"/>
        <c:noMultiLvlLbl val="0"/>
      </c:catAx>
      <c:valAx>
        <c:axId val="210921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21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1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 sz="2200" b="0" i="1" dirty="0">
                <a:solidFill>
                  <a:schemeClr val="tx1"/>
                </a:solidFill>
                <a:effectLst/>
              </a:rPr>
              <a:t>Universal Spectator </a:t>
            </a:r>
            <a:r>
              <a:rPr lang="en-GB" sz="2200" b="0" dirty="0">
                <a:solidFill>
                  <a:schemeClr val="tx1"/>
                </a:solidFill>
                <a:effectLst/>
              </a:rPr>
              <a:t>(weekly)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1740.0</c:v>
                </c:pt>
                <c:pt idx="1">
                  <c:v>1741.0</c:v>
                </c:pt>
                <c:pt idx="2">
                  <c:v>1742.0</c:v>
                </c:pt>
                <c:pt idx="3">
                  <c:v>1743.0</c:v>
                </c:pt>
                <c:pt idx="4">
                  <c:v>1744.0</c:v>
                </c:pt>
                <c:pt idx="5">
                  <c:v>1745.0</c:v>
                </c:pt>
                <c:pt idx="6">
                  <c:v>1746.0</c:v>
                </c:pt>
                <c:pt idx="7">
                  <c:v>1747.0</c:v>
                </c:pt>
                <c:pt idx="8">
                  <c:v>1748.0</c:v>
                </c:pt>
                <c:pt idx="9">
                  <c:v>1749.0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48.0</c:v>
                </c:pt>
                <c:pt idx="1">
                  <c:v>50.0</c:v>
                </c:pt>
                <c:pt idx="2">
                  <c:v>52.0</c:v>
                </c:pt>
                <c:pt idx="3">
                  <c:v>49.0</c:v>
                </c:pt>
                <c:pt idx="4">
                  <c:v>42.0</c:v>
                </c:pt>
                <c:pt idx="5">
                  <c:v>52.0</c:v>
                </c:pt>
                <c:pt idx="6">
                  <c:v>8.0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19379720"/>
        <c:axId val="2119383304"/>
      </c:barChart>
      <c:lineChart>
        <c:grouping val="standard"/>
        <c:varyColors val="0"/>
        <c:ser>
          <c:idx val="1"/>
          <c:order val="1"/>
          <c:tx>
            <c:v>Expected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1740.0</c:v>
                </c:pt>
                <c:pt idx="1">
                  <c:v>1741.0</c:v>
                </c:pt>
                <c:pt idx="2">
                  <c:v>1742.0</c:v>
                </c:pt>
                <c:pt idx="3">
                  <c:v>1743.0</c:v>
                </c:pt>
                <c:pt idx="4">
                  <c:v>1744.0</c:v>
                </c:pt>
                <c:pt idx="5">
                  <c:v>1745.0</c:v>
                </c:pt>
                <c:pt idx="6">
                  <c:v>1746.0</c:v>
                </c:pt>
                <c:pt idx="7">
                  <c:v>1747.0</c:v>
                </c:pt>
                <c:pt idx="8">
                  <c:v>1748.0</c:v>
                </c:pt>
                <c:pt idx="9">
                  <c:v>1749.0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52.0</c:v>
                </c:pt>
                <c:pt idx="1">
                  <c:v>52.0</c:v>
                </c:pt>
                <c:pt idx="2">
                  <c:v>52.0</c:v>
                </c:pt>
                <c:pt idx="3">
                  <c:v>52.0</c:v>
                </c:pt>
                <c:pt idx="4">
                  <c:v>52.0</c:v>
                </c:pt>
                <c:pt idx="5">
                  <c:v>52.0</c:v>
                </c:pt>
                <c:pt idx="6">
                  <c:v>52.0</c:v>
                </c:pt>
                <c:pt idx="7">
                  <c:v>52.0</c:v>
                </c:pt>
                <c:pt idx="8">
                  <c:v>52.0</c:v>
                </c:pt>
                <c:pt idx="9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379720"/>
        <c:axId val="2119383304"/>
      </c:lineChart>
      <c:catAx>
        <c:axId val="211937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383304"/>
        <c:crosses val="autoZero"/>
        <c:auto val="1"/>
        <c:lblAlgn val="ctr"/>
        <c:lblOffset val="100"/>
        <c:noMultiLvlLbl val="0"/>
      </c:catAx>
      <c:valAx>
        <c:axId val="211938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37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1" u="none" strike="noStrike" kern="1200" spc="1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 sz="2200" b="0" i="1" dirty="0">
                <a:solidFill>
                  <a:schemeClr val="tx1"/>
                </a:solidFill>
                <a:effectLst/>
              </a:rPr>
              <a:t>Universal </a:t>
            </a:r>
            <a:r>
              <a:rPr lang="en-GB" sz="2200" b="0" i="1" dirty="0" smtClean="0">
                <a:solidFill>
                  <a:schemeClr val="tx1"/>
                </a:solidFill>
                <a:effectLst/>
              </a:rPr>
              <a:t>Spectator </a:t>
            </a:r>
            <a:r>
              <a:rPr lang="en-GB" sz="2200" b="0" i="0" dirty="0" smtClean="0">
                <a:solidFill>
                  <a:schemeClr val="tx1"/>
                </a:solidFill>
                <a:effectLst/>
              </a:rPr>
              <a:t>(weekly)</a:t>
            </a:r>
            <a:endParaRPr lang="en-GB" sz="2200" b="0" i="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Intact</c:v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Sheet2!$H$34:$I$34</c:f>
              <c:numCache>
                <c:formatCode>General</c:formatCode>
                <c:ptCount val="2"/>
                <c:pt idx="0">
                  <c:v>1740.0</c:v>
                </c:pt>
                <c:pt idx="1">
                  <c:v>1741.0</c:v>
                </c:pt>
              </c:numCache>
            </c:numRef>
          </c:cat>
          <c:val>
            <c:numRef>
              <c:f>Sheet2!$H$35:$I$35</c:f>
              <c:numCache>
                <c:formatCode>General</c:formatCode>
                <c:ptCount val="2"/>
                <c:pt idx="0">
                  <c:v>32.0</c:v>
                </c:pt>
                <c:pt idx="1">
                  <c:v>35.0</c:v>
                </c:pt>
              </c:numCache>
            </c:numRef>
          </c:val>
        </c:ser>
        <c:ser>
          <c:idx val="1"/>
          <c:order val="1"/>
          <c:tx>
            <c:v>Content missing</c:v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Sheet2!$H$34:$I$34</c:f>
              <c:numCache>
                <c:formatCode>General</c:formatCode>
                <c:ptCount val="2"/>
                <c:pt idx="0">
                  <c:v>1740.0</c:v>
                </c:pt>
                <c:pt idx="1">
                  <c:v>1741.0</c:v>
                </c:pt>
              </c:numCache>
            </c:numRef>
          </c:cat>
          <c:val>
            <c:numRef>
              <c:f>Sheet2!$H$36:$I$36</c:f>
              <c:numCache>
                <c:formatCode>General</c:formatCode>
                <c:ptCount val="2"/>
                <c:pt idx="0">
                  <c:v>16.0</c:v>
                </c:pt>
                <c:pt idx="1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9459544"/>
        <c:axId val="2119463224"/>
      </c:barChart>
      <c:lineChart>
        <c:grouping val="standard"/>
        <c:varyColors val="0"/>
        <c:ser>
          <c:idx val="2"/>
          <c:order val="2"/>
          <c:tx>
            <c:v>expected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Sheet2!$H$37:$I$37</c:f>
              <c:numCache>
                <c:formatCode>General</c:formatCode>
                <c:ptCount val="2"/>
                <c:pt idx="0">
                  <c:v>52.0</c:v>
                </c:pt>
                <c:pt idx="1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459544"/>
        <c:axId val="2119463224"/>
      </c:lineChart>
      <c:catAx>
        <c:axId val="211945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463224"/>
        <c:crosses val="autoZero"/>
        <c:auto val="1"/>
        <c:lblAlgn val="ctr"/>
        <c:lblOffset val="100"/>
        <c:noMultiLvlLbl val="0"/>
      </c:catAx>
      <c:valAx>
        <c:axId val="211946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45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9EE9-93EC-46AF-BFA3-AC41F3B3CE9E}" type="datetimeFigureOut">
              <a:rPr lang="en-GB" smtClean="0"/>
              <a:t>16/05/18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98BC9-3491-4CC7-A87A-1B3D26F29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9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0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542-E006-401D-B8DA-FF7EE1DDC10C}" type="datetimeFigureOut">
              <a:rPr lang="en-GB" smtClean="0"/>
              <a:t>16/05/18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6E5-F191-448F-BC24-BA4A6418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92" y="3272589"/>
            <a:ext cx="10515600" cy="281388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09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542-E006-401D-B8DA-FF7EE1DDC10C}" type="datetimeFigureOut">
              <a:rPr lang="en-GB" smtClean="0"/>
              <a:t>16/05/18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6E5-F191-448F-BC24-BA4A6418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0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542-E006-401D-B8DA-FF7EE1DDC10C}" type="datetimeFigureOut">
              <a:rPr lang="en-GB" smtClean="0"/>
              <a:t>16/05/18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6E5-F191-448F-BC24-BA4A6418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7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542-E006-401D-B8DA-FF7EE1DDC10C}" type="datetimeFigureOut">
              <a:rPr lang="en-GB" smtClean="0"/>
              <a:t>16/05/18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6E5-F191-448F-BC24-BA4A6418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9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3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542-E006-401D-B8DA-FF7EE1DDC10C}" type="datetimeFigureOut">
              <a:rPr lang="en-GB" smtClean="0"/>
              <a:t>16/05/18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6E5-F191-448F-BC24-BA4A6418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8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542-E006-401D-B8DA-FF7EE1DDC10C}" type="datetimeFigureOut">
              <a:rPr lang="en-GB" smtClean="0"/>
              <a:t>16/05/18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6E5-F191-448F-BC24-BA4A6418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6542-E006-401D-B8DA-FF7EE1DDC10C}" type="datetimeFigureOut">
              <a:rPr lang="en-GB" smtClean="0"/>
              <a:t>16/05/18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46E5-F191-448F-BC24-BA4A6418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9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4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7.png"/><Relationship Id="rId10" Type="http://schemas.openxmlformats.org/officeDocument/2006/relationships/image" Target="../media/image14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7.png"/><Relationship Id="rId10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925" y="1693863"/>
            <a:ext cx="10796337" cy="2387600"/>
          </a:xfrm>
        </p:spPr>
        <p:txBody>
          <a:bodyPr>
            <a:noAutofit/>
          </a:bodyPr>
          <a:lstStyle/>
          <a:p>
            <a:r>
              <a:rPr lang="en-GB" dirty="0"/>
              <a:t>When what you’re looking for isn’t there: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understanding </a:t>
            </a:r>
            <a:r>
              <a:rPr lang="en-GB" dirty="0"/>
              <a:t>the scope of the digital archive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049838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Jennifer Batt,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University of Bristol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jennifer.batt@bristol.ac.uk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4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48" y="794428"/>
            <a:ext cx="4591050" cy="44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6950" y="2886075"/>
            <a:ext cx="57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from LEP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349" y="1947862"/>
            <a:ext cx="3385299" cy="81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900" y="2857500"/>
            <a:ext cx="4476750" cy="374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1050" y="325755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Northampton Mercury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36" y="57150"/>
            <a:ext cx="4982159" cy="6694776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3441104" y="4771191"/>
            <a:ext cx="1747288" cy="6286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5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48" y="794428"/>
            <a:ext cx="4591050" cy="44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6950" y="2886075"/>
            <a:ext cx="57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from LEP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349" y="1947862"/>
            <a:ext cx="3385299" cy="81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900" y="2857500"/>
            <a:ext cx="4476750" cy="374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1050" y="325755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Northampton Mercury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690028"/>
            <a:ext cx="4591050" cy="447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4850" y="215890"/>
            <a:ext cx="6096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Author of the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Whitehall Evening-Post.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SIR,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with a great deal of Pleasure the elegant Copy of Verses, 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Queen’s Grotto,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 by 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 Duck,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inserted in your Paper on 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12</a:t>
            </a:r>
            <a:r>
              <a:rPr lang="en-GB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Instant: Give me Leave, by your Means, to offer to the Consideration of the modest and ingenious Author, only two small Alterations. 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No. 10.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sweetest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Grotto, and the wisest Queen.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Word 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within two Lines, 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viz. sweet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Abodes, perhaps it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wou’d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better to read 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fairest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Grotto. 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No. 21 &amp;c. 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But cease, my Muse, and cast thy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wand’ring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Eyes, 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Where </a:t>
            </a:r>
            <a:r>
              <a:rPr lang="en-GB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Phœbus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lofty Domes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Majestick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rise; 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Whose tuneful Strains have sung the Grotto’s Praise; 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Contending each, till each deserves the Bays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endParaRPr lang="en-GB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Hoping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will excuse this Freedom, 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SIR,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His, and your humble Servant, </a:t>
            </a:r>
            <a:b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BENEVOLUS. 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48" y="794428"/>
            <a:ext cx="4591050" cy="44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6950" y="2886075"/>
            <a:ext cx="57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from LEP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034" y="4233862"/>
            <a:ext cx="4595566" cy="49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349" y="1947862"/>
            <a:ext cx="3385299" cy="81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1900" y="2857500"/>
            <a:ext cx="4476750" cy="374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1050" y="325755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Northampton Mercury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690028"/>
            <a:ext cx="4591050" cy="447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6300" y="85689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Sir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say’d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he, (giving me the paper) you shall see. Here is a short copy of verses in my name: true, I writ them, and doubtless, with some faults, but not so many as they have now.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spcAft>
                <a:spcPts val="0"/>
              </a:spcAft>
            </a:pP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---Hearing him speak thus I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begg’d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him to give me a genuine copy, which he did very willingly. And having read it, I own his resentment seems in some measure reasonable: I therefore,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Mr.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BAVIUS, communicate his performance to you, (according to the author’s own desire,) which, if you will honour with a place in your paper, you will do justice to an honest man, and oblige your constant reader. </a:t>
            </a:r>
            <a:endParaRPr lang="en-GB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3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48" y="794428"/>
            <a:ext cx="4591050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937" y="4819649"/>
            <a:ext cx="3624263" cy="506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034" y="4233862"/>
            <a:ext cx="4595566" cy="49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349" y="1947862"/>
            <a:ext cx="3385299" cy="81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900" y="2857500"/>
            <a:ext cx="4476750" cy="374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1050" y="325755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Northampton Mercury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690028"/>
            <a:ext cx="4591050" cy="4476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8174" y="5410199"/>
            <a:ext cx="2790826" cy="360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8287" y="376237"/>
            <a:ext cx="33623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48" y="794428"/>
            <a:ext cx="4591050" cy="44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6950" y="2886075"/>
            <a:ext cx="57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from LEP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937" y="4819649"/>
            <a:ext cx="3624263" cy="506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034" y="4233862"/>
            <a:ext cx="4595566" cy="49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349" y="1947862"/>
            <a:ext cx="3385299" cy="81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900" y="2857500"/>
            <a:ext cx="4476750" cy="374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1050" y="325755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Northampton Mercury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690028"/>
            <a:ext cx="4591050" cy="4476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8174" y="5410199"/>
            <a:ext cx="2790826" cy="3601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542" y="762820"/>
            <a:ext cx="6461960" cy="50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48" y="794428"/>
            <a:ext cx="4591050" cy="44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6950" y="2886075"/>
            <a:ext cx="57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from LEP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937" y="4819649"/>
            <a:ext cx="3624263" cy="506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034" y="4233862"/>
            <a:ext cx="4595566" cy="49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349" y="1947862"/>
            <a:ext cx="3385299" cy="81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900" y="2857500"/>
            <a:ext cx="4476750" cy="374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1050" y="325755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Northampton Mercury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690028"/>
            <a:ext cx="4591050" cy="447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4837" y="5862637"/>
            <a:ext cx="2805113" cy="3874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8174" y="5410199"/>
            <a:ext cx="2790826" cy="3601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539" y="260471"/>
            <a:ext cx="3202198" cy="62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48" y="794428"/>
            <a:ext cx="4591050" cy="44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6950" y="2886075"/>
            <a:ext cx="57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from LEP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937" y="4819649"/>
            <a:ext cx="3624263" cy="506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034" y="4233862"/>
            <a:ext cx="4595566" cy="49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349" y="1947862"/>
            <a:ext cx="3385299" cy="81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900" y="2857500"/>
            <a:ext cx="4476750" cy="374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1050" y="325755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Northampton Mercury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690028"/>
            <a:ext cx="4591050" cy="447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4837" y="5862637"/>
            <a:ext cx="2805113" cy="3874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2949" y="6319837"/>
            <a:ext cx="2457451" cy="4388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174" y="5410199"/>
            <a:ext cx="2790826" cy="3601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8539" y="260471"/>
            <a:ext cx="3202198" cy="62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6950" y="2886075"/>
            <a:ext cx="57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from LEP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49" y="1947862"/>
            <a:ext cx="3385299" cy="8143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287" y="376237"/>
            <a:ext cx="3362325" cy="6029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034" y="4233862"/>
            <a:ext cx="4595566" cy="4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019861"/>
              </p:ext>
            </p:extLst>
          </p:nvPr>
        </p:nvGraphicFramePr>
        <p:xfrm>
          <a:off x="477829" y="275435"/>
          <a:ext cx="11384280" cy="633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916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89" y="1316503"/>
            <a:ext cx="7940843" cy="37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9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12" y="304679"/>
            <a:ext cx="9492471" cy="62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210775"/>
              </p:ext>
            </p:extLst>
          </p:nvPr>
        </p:nvGraphicFramePr>
        <p:xfrm>
          <a:off x="338667" y="270933"/>
          <a:ext cx="11497733" cy="623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434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14" y="1134533"/>
            <a:ext cx="10594411" cy="34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314364"/>
              </p:ext>
            </p:extLst>
          </p:nvPr>
        </p:nvGraphicFramePr>
        <p:xfrm>
          <a:off x="338667" y="270933"/>
          <a:ext cx="11497733" cy="623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8837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720066"/>
              </p:ext>
            </p:extLst>
          </p:nvPr>
        </p:nvGraphicFramePr>
        <p:xfrm>
          <a:off x="423333" y="270933"/>
          <a:ext cx="11379199" cy="633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1479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433" y="396938"/>
            <a:ext cx="4756718" cy="6049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4778525" cy="61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040" y="362480"/>
            <a:ext cx="4946432" cy="6223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62480"/>
            <a:ext cx="4796699" cy="62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6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399" y="365125"/>
            <a:ext cx="4978401" cy="621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15" y="429683"/>
            <a:ext cx="4980625" cy="61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30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947384"/>
              </p:ext>
            </p:extLst>
          </p:nvPr>
        </p:nvGraphicFramePr>
        <p:xfrm>
          <a:off x="304800" y="365125"/>
          <a:ext cx="11379200" cy="594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7859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/>
              <a:t>We require more robust methods for describing digital artefacts bibliographically: accounting for the sources, technologies, and social realities of their creation in ways that make their affordances and limitations more readily visible and available for critique.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Ryan Cordell, '"Q </a:t>
            </a:r>
            <a:r>
              <a:rPr lang="en-GB" dirty="0" err="1"/>
              <a:t>i-jtb</a:t>
            </a:r>
            <a:r>
              <a:rPr lang="en-GB" dirty="0"/>
              <a:t> the Raven": Taking Dirty </a:t>
            </a:r>
            <a:r>
              <a:rPr lang="en-GB"/>
              <a:t>OCR </a:t>
            </a:r>
            <a:r>
              <a:rPr lang="en-GB" smtClean="0"/>
              <a:t>Seriously‘, </a:t>
            </a:r>
            <a:r>
              <a:rPr lang="en-GB" i="1"/>
              <a:t>Book </a:t>
            </a:r>
            <a:r>
              <a:rPr lang="en-GB" i="1" smtClean="0"/>
              <a:t>History,</a:t>
            </a:r>
            <a:r>
              <a:rPr lang="en-GB" smtClean="0"/>
              <a:t> </a:t>
            </a:r>
            <a:r>
              <a:rPr lang="en-GB" dirty="0"/>
              <a:t>20 (2017) 188-225 (p. 191)</a:t>
            </a:r>
          </a:p>
        </p:txBody>
      </p:sp>
    </p:spTree>
    <p:extLst>
      <p:ext uri="{BB962C8B-B14F-4D97-AF65-F5344CB8AC3E}">
        <p14:creationId xmlns:p14="http://schemas.microsoft.com/office/powerpoint/2010/main" val="197988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particular thanks to…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 smtClean="0"/>
              <a:t>Mahendra</a:t>
            </a:r>
            <a:r>
              <a:rPr lang="en-GB" dirty="0" smtClean="0"/>
              <a:t> </a:t>
            </a:r>
            <a:r>
              <a:rPr lang="en-GB" dirty="0" err="1" smtClean="0"/>
              <a:t>Mahey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dirty="0" smtClean="0"/>
              <a:t>And</a:t>
            </a:r>
          </a:p>
          <a:p>
            <a:pPr marL="0" indent="0" algn="ctr">
              <a:buNone/>
            </a:pPr>
            <a:r>
              <a:rPr lang="en-GB" dirty="0" smtClean="0"/>
              <a:t> Ben </a:t>
            </a:r>
            <a:r>
              <a:rPr lang="en-GB" dirty="0" err="1" smtClean="0"/>
              <a:t>O’Steen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dirty="0" smtClean="0"/>
              <a:t>at British Library Labs</a:t>
            </a:r>
          </a:p>
          <a:p>
            <a:pPr marL="0" indent="0" algn="ctr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5178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6950" y="2886075"/>
            <a:ext cx="57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from LEP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789" y="0"/>
            <a:ext cx="4528593" cy="666924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4222154" y="789740"/>
            <a:ext cx="1747288" cy="6286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5955704" y="4009191"/>
            <a:ext cx="1747288" cy="6286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6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49" y="159026"/>
            <a:ext cx="5178906" cy="6499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069" y="429293"/>
            <a:ext cx="53207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-</a:t>
            </a:r>
            <a:r>
              <a:rPr lang="en-GB" sz="2400" dirty="0" smtClean="0">
                <a:solidFill>
                  <a:schemeClr val="bg1"/>
                </a:solidFill>
              </a:rPr>
              <a:t>'tor -P r W </a:t>
            </a:r>
            <a:r>
              <a:rPr lang="en-GB" sz="2400" dirty="0" err="1" smtClean="0">
                <a:solidFill>
                  <a:schemeClr val="bg1"/>
                </a:solidFill>
              </a:rPr>
              <a:t>xd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Thr</a:t>
            </a:r>
            <a:r>
              <a:rPr lang="en-GB" sz="2400" dirty="0" smtClean="0">
                <a:solidFill>
                  <a:schemeClr val="bg1"/>
                </a:solidFill>
              </a:rPr>
              <a:t> v.: 4qd. in: Nap0e's ;n ~</a:t>
            </a:r>
            <a:r>
              <a:rPr lang="en-GB" sz="2400" dirty="0" err="1" smtClean="0">
                <a:solidFill>
                  <a:schemeClr val="bg1"/>
                </a:solidFill>
              </a:rPr>
              <a:t>scwqpeuve</a:t>
            </a:r>
            <a:r>
              <a:rPr lang="en-GB" sz="2400" dirty="0" smtClean="0">
                <a:solidFill>
                  <a:schemeClr val="bg1"/>
                </a:solidFill>
              </a:rPr>
              <a:t>-*</a:t>
            </a:r>
            <a:r>
              <a:rPr lang="en-GB" sz="2400" dirty="0" err="1" smtClean="0">
                <a:solidFill>
                  <a:schemeClr val="bg1"/>
                </a:solidFill>
              </a:rPr>
              <a:t>ij</a:t>
            </a:r>
            <a:r>
              <a:rPr lang="en-GB" sz="2400" dirty="0" smtClean="0">
                <a:solidFill>
                  <a:schemeClr val="bg1"/>
                </a:solidFill>
              </a:rPr>
              <a:t>,.~ </a:t>
            </a:r>
            <a:r>
              <a:rPr lang="en-GB" sz="2400" dirty="0" err="1" smtClean="0">
                <a:solidFill>
                  <a:schemeClr val="bg1"/>
                </a:solidFill>
              </a:rPr>
              <a:t>T'rofi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vt~ht</a:t>
            </a:r>
            <a:r>
              <a:rPr lang="en-GB" sz="2400" dirty="0" smtClean="0">
                <a:solidFill>
                  <a:schemeClr val="bg1"/>
                </a:solidFill>
              </a:rPr>
              <a:t> Man pz~s1tp </a:t>
            </a:r>
            <a:r>
              <a:rPr lang="en-GB" sz="2400" dirty="0" err="1" smtClean="0">
                <a:solidFill>
                  <a:schemeClr val="bg1"/>
                </a:solidFill>
              </a:rPr>
              <a:t>i</a:t>
            </a:r>
            <a:r>
              <a:rPr lang="en-GB" sz="2400" dirty="0" smtClean="0">
                <a:solidFill>
                  <a:schemeClr val="bg1"/>
                </a:solidFill>
              </a:rPr>
              <a:t> s" </a:t>
            </a:r>
            <a:r>
              <a:rPr lang="en-GB" sz="2400" dirty="0" err="1" smtClean="0">
                <a:solidFill>
                  <a:schemeClr val="bg1"/>
                </a:solidFill>
              </a:rPr>
              <a:t>i</a:t>
            </a:r>
            <a:r>
              <a:rPr lang="en-GB" sz="2400" dirty="0" smtClean="0">
                <a:solidFill>
                  <a:schemeClr val="bg1"/>
                </a:solidFill>
              </a:rPr>
              <a:t> . -To Man with higher Powers int~Jg5 i's' </a:t>
            </a:r>
            <a:r>
              <a:rPr lang="en-GB" sz="2400" dirty="0" err="1" smtClean="0">
                <a:solidFill>
                  <a:schemeClr val="bg1"/>
                </a:solidFill>
              </a:rPr>
              <a:t>MAai-Aa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ImayA</a:t>
            </a:r>
            <a:r>
              <a:rPr lang="en-GB" sz="2400" dirty="0" smtClean="0">
                <a:solidFill>
                  <a:schemeClr val="bg1"/>
                </a:solidFill>
              </a:rPr>
              <a:t> The following - -How </a:t>
            </a:r>
            <a:r>
              <a:rPr lang="en-GB" sz="2400" dirty="0" err="1" smtClean="0">
                <a:solidFill>
                  <a:schemeClr val="bg1"/>
                </a:solidFill>
              </a:rPr>
              <a:t>apro'os</a:t>
            </a:r>
            <a:r>
              <a:rPr lang="en-GB" sz="2400" dirty="0" smtClean="0">
                <a:solidFill>
                  <a:schemeClr val="bg1"/>
                </a:solidFill>
              </a:rPr>
              <a:t> . f: r" :4 1, 1. *</a:t>
            </a:r>
            <a:r>
              <a:rPr lang="en-GB" sz="2400" dirty="0" err="1" smtClean="0">
                <a:solidFill>
                  <a:schemeClr val="bg1"/>
                </a:solidFill>
              </a:rPr>
              <a:t>Tho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fWp-LtX</a:t>
            </a:r>
            <a:r>
              <a:rPr lang="en-GB" sz="2400" dirty="0" smtClean="0">
                <a:solidFill>
                  <a:schemeClr val="bg1"/>
                </a:solidFill>
              </a:rPr>
              <a:t>~ . An </a:t>
            </a:r>
            <a:r>
              <a:rPr lang="en-GB" sz="2400" dirty="0" err="1" smtClean="0">
                <a:solidFill>
                  <a:schemeClr val="bg1"/>
                </a:solidFill>
              </a:rPr>
              <a:t>Einmi</a:t>
            </a:r>
            <a:r>
              <a:rPr lang="en-GB" sz="2400" dirty="0" smtClean="0">
                <a:solidFill>
                  <a:schemeClr val="bg1"/>
                </a:solidFill>
              </a:rPr>
              <a:t> fi r.(O). r£11zer </a:t>
            </a:r>
            <a:r>
              <a:rPr lang="en-GB" sz="2400" dirty="0" err="1" smtClean="0">
                <a:solidFill>
                  <a:schemeClr val="bg1"/>
                </a:solidFill>
              </a:rPr>
              <a:t>dn</a:t>
            </a:r>
            <a:r>
              <a:rPr lang="en-GB" sz="2400" dirty="0" smtClean="0">
                <a:solidFill>
                  <a:schemeClr val="bg1"/>
                </a:solidFill>
              </a:rPr>
              <a:t> 2v ! ; r </a:t>
            </a:r>
            <a:r>
              <a:rPr lang="en-GB" sz="2400" dirty="0" err="1" smtClean="0">
                <a:solidFill>
                  <a:schemeClr val="bg1"/>
                </a:solidFill>
              </a:rPr>
              <a:t>i</a:t>
            </a:r>
            <a:r>
              <a:rPr lang="en-GB" sz="2400" dirty="0" smtClean="0">
                <a:solidFill>
                  <a:schemeClr val="bg1"/>
                </a:solidFill>
              </a:rPr>
              <a:t>.-d </a:t>
            </a:r>
            <a:r>
              <a:rPr lang="en-GB" sz="2400" dirty="0" err="1" smtClean="0">
                <a:solidFill>
                  <a:schemeClr val="bg1"/>
                </a:solidFill>
              </a:rPr>
              <a:t>ag</a:t>
            </a:r>
            <a:r>
              <a:rPr lang="en-GB" sz="2400" dirty="0" smtClean="0">
                <a:solidFill>
                  <a:schemeClr val="bg1"/>
                </a:solidFill>
              </a:rPr>
              <a:t> : . , : .e I </a:t>
            </a:r>
            <a:r>
              <a:rPr lang="en-GB" sz="2400" dirty="0" err="1" smtClean="0">
                <a:solidFill>
                  <a:schemeClr val="bg1"/>
                </a:solidFill>
              </a:rPr>
              <a:t>yot</a:t>
            </a:r>
            <a:r>
              <a:rPr lang="en-GB" sz="2400" dirty="0" smtClean="0">
                <a:solidFill>
                  <a:schemeClr val="bg1"/>
                </a:solidFill>
              </a:rPr>
              <a:t> 4 </a:t>
            </a:r>
            <a:r>
              <a:rPr lang="en-GB" sz="2400" dirty="0" err="1" smtClean="0">
                <a:solidFill>
                  <a:schemeClr val="bg1"/>
                </a:solidFill>
              </a:rPr>
              <a:t>fle</a:t>
            </a:r>
            <a:r>
              <a:rPr lang="en-GB" sz="2400" dirty="0" smtClean="0">
                <a:solidFill>
                  <a:schemeClr val="bg1"/>
                </a:solidFill>
              </a:rPr>
              <a:t> , d' </a:t>
            </a:r>
            <a:r>
              <a:rPr lang="en-GB" sz="2400" dirty="0" err="1" smtClean="0">
                <a:solidFill>
                  <a:schemeClr val="bg1"/>
                </a:solidFill>
              </a:rPr>
              <a:t>il</a:t>
            </a:r>
            <a:r>
              <a:rPr lang="en-GB" sz="2400" dirty="0" smtClean="0">
                <a:solidFill>
                  <a:schemeClr val="bg1"/>
                </a:solidFill>
              </a:rPr>
              <a:t> a </a:t>
            </a:r>
            <a:r>
              <a:rPr lang="en-GB" sz="2400" dirty="0" err="1" smtClean="0">
                <a:solidFill>
                  <a:schemeClr val="bg1"/>
                </a:solidFill>
              </a:rPr>
              <a:t>iidEPur</a:t>
            </a:r>
            <a:r>
              <a:rPr lang="en-GB" sz="2400" dirty="0" smtClean="0">
                <a:solidFill>
                  <a:schemeClr val="bg1"/>
                </a:solidFill>
              </a:rPr>
              <a:t>,, </a:t>
            </a:r>
            <a:r>
              <a:rPr lang="en-GB" sz="2400" dirty="0" err="1" smtClean="0">
                <a:solidFill>
                  <a:schemeClr val="bg1"/>
                </a:solidFill>
              </a:rPr>
              <a:t>LmaJpin</a:t>
            </a:r>
            <a:r>
              <a:rPr lang="en-GB" sz="2400" dirty="0" smtClean="0">
                <a:solidFill>
                  <a:schemeClr val="bg1"/>
                </a:solidFill>
              </a:rPr>
              <a:t>, .</a:t>
            </a:r>
            <a:r>
              <a:rPr lang="en-GB" sz="2400" dirty="0" err="1" smtClean="0">
                <a:solidFill>
                  <a:schemeClr val="bg1"/>
                </a:solidFill>
              </a:rPr>
              <a:t>Wealti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andj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Po~vrv</a:t>
            </a:r>
            <a:r>
              <a:rPr lang="en-GB" sz="2400" dirty="0" smtClean="0">
                <a:solidFill>
                  <a:schemeClr val="bg1"/>
                </a:solidFill>
              </a:rPr>
              <a:t>', </a:t>
            </a:r>
            <a:r>
              <a:rPr lang="en-GB" sz="2400" dirty="0" err="1" smtClean="0">
                <a:solidFill>
                  <a:schemeClr val="bg1"/>
                </a:solidFill>
              </a:rPr>
              <a:t>Inis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uyfiz</a:t>
            </a:r>
            <a:r>
              <a:rPr lang="en-GB" sz="2400" dirty="0" smtClean="0">
                <a:solidFill>
                  <a:schemeClr val="bg1"/>
                </a:solidFill>
              </a:rPr>
              <a:t> State </a:t>
            </a:r>
            <a:r>
              <a:rPr lang="en-GB" sz="2400" dirty="0" err="1" smtClean="0">
                <a:solidFill>
                  <a:schemeClr val="bg1"/>
                </a:solidFill>
              </a:rPr>
              <a:t>afide</a:t>
            </a:r>
            <a:r>
              <a:rPr lang="en-GB" sz="2400" dirty="0" smtClean="0">
                <a:solidFill>
                  <a:schemeClr val="bg1"/>
                </a:solidFill>
              </a:rPr>
              <a:t>,.. Ait a, </a:t>
            </a:r>
            <a:r>
              <a:rPr lang="en-GB" sz="2400" dirty="0" err="1" smtClean="0">
                <a:solidFill>
                  <a:schemeClr val="bg1"/>
                </a:solidFill>
              </a:rPr>
              <a:t>gidfliew</a:t>
            </a:r>
            <a:r>
              <a:rPr lang="en-GB" sz="2400" dirty="0" smtClean="0">
                <a:solidFill>
                  <a:schemeClr val="bg1"/>
                </a:solidFill>
              </a:rPr>
              <a:t> his own. </a:t>
            </a:r>
            <a:r>
              <a:rPr lang="en-GB" sz="2400" dirty="0" err="1" smtClean="0">
                <a:solidFill>
                  <a:schemeClr val="bg1"/>
                </a:solidFill>
              </a:rPr>
              <a:t>deefi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hierj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paysq</a:t>
            </a:r>
            <a:r>
              <a:rPr lang="en-GB" sz="2400" dirty="0" smtClean="0">
                <a:solidFill>
                  <a:schemeClr val="bg1"/>
                </a:solidFill>
              </a:rPr>
              <a:t> - -. </a:t>
            </a:r>
            <a:r>
              <a:rPr lang="en-GB" sz="2400" dirty="0" err="1" smtClean="0">
                <a:solidFill>
                  <a:schemeClr val="bg1"/>
                </a:solidFill>
              </a:rPr>
              <a:t>dabt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rts</a:t>
            </a:r>
            <a:r>
              <a:rPr lang="en-GB" sz="2400" dirty="0" smtClean="0">
                <a:solidFill>
                  <a:schemeClr val="bg1"/>
                </a:solidFill>
              </a:rPr>
              <a:t> 1Ueu4ja s^ iii. re </a:t>
            </a:r>
            <a:r>
              <a:rPr lang="en-GB" sz="2400" dirty="0" err="1" smtClean="0">
                <a:solidFill>
                  <a:schemeClr val="bg1"/>
                </a:solidFill>
              </a:rPr>
              <a:t>tfd</a:t>
            </a:r>
            <a:r>
              <a:rPr lang="en-GB" sz="2400" dirty="0" smtClean="0">
                <a:solidFill>
                  <a:schemeClr val="bg1"/>
                </a:solidFill>
              </a:rPr>
              <a:t>,? w </a:t>
            </a:r>
            <a:r>
              <a:rPr lang="en-GB" sz="2400" dirty="0" err="1" smtClean="0">
                <a:solidFill>
                  <a:schemeClr val="bg1"/>
                </a:solidFill>
              </a:rPr>
              <a:t>refifli'j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allaiud</a:t>
            </a:r>
            <a:r>
              <a:rPr lang="en-GB" sz="2400" dirty="0" smtClean="0">
                <a:solidFill>
                  <a:schemeClr val="bg1"/>
                </a:solidFill>
              </a:rPr>
              <a:t>: ~4., p may </a:t>
            </a:r>
            <a:r>
              <a:rPr lang="en-GB" sz="2400" dirty="0" err="1" smtClean="0">
                <a:solidFill>
                  <a:schemeClr val="bg1"/>
                </a:solidFill>
              </a:rPr>
              <a:t>gurstO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oui</a:t>
            </a:r>
            <a:r>
              <a:rPr lang="en-GB" sz="2400" dirty="0" smtClean="0">
                <a:solidFill>
                  <a:schemeClr val="bg1"/>
                </a:solidFill>
              </a:rPr>
              <a:t> a t </a:t>
            </a:r>
            <a:r>
              <a:rPr lang="en-GB" sz="2400" dirty="0" err="1" smtClean="0">
                <a:solidFill>
                  <a:schemeClr val="bg1"/>
                </a:solidFill>
              </a:rPr>
              <a:t>to~kuow</a:t>
            </a:r>
            <a:r>
              <a:rPr lang="en-GB" sz="2400" dirty="0" smtClean="0">
                <a:solidFill>
                  <a:schemeClr val="bg1"/>
                </a:solidFill>
              </a:rPr>
              <a:t> . </a:t>
            </a:r>
            <a:r>
              <a:rPr lang="en-GB" sz="2400" dirty="0" err="1" smtClean="0">
                <a:solidFill>
                  <a:schemeClr val="bg1"/>
                </a:solidFill>
              </a:rPr>
              <a:t>Wngvwas</a:t>
            </a:r>
            <a:r>
              <a:rPr lang="en-GB" sz="2400" dirty="0" smtClean="0">
                <a:solidFill>
                  <a:schemeClr val="bg1"/>
                </a:solidFill>
              </a:rPr>
              <a:t> ' q ~</a:t>
            </a:r>
            <a:r>
              <a:rPr lang="en-GB" sz="2400" dirty="0" err="1" smtClean="0">
                <a:solidFill>
                  <a:schemeClr val="bg1"/>
                </a:solidFill>
              </a:rPr>
              <a:t>rEXt~gltS</a:t>
            </a:r>
            <a:r>
              <a:rPr lang="en-GB" sz="2400" dirty="0" smtClean="0">
                <a:solidFill>
                  <a:schemeClr val="bg1"/>
                </a:solidFill>
              </a:rPr>
              <a:t> 6In - </a:t>
            </a:r>
            <a:r>
              <a:rPr lang="en-GB" sz="2400" dirty="0" err="1" smtClean="0">
                <a:solidFill>
                  <a:schemeClr val="bg1"/>
                </a:solidFill>
              </a:rPr>
              <a:t>audwuftf</a:t>
            </a:r>
            <a:r>
              <a:rPr lang="en-GB" sz="2400" dirty="0" smtClean="0">
                <a:solidFill>
                  <a:schemeClr val="bg1"/>
                </a:solidFill>
              </a:rPr>
              <a:t> at d </a:t>
            </a:r>
            <a:r>
              <a:rPr lang="en-GB" sz="2400" dirty="0" err="1" smtClean="0">
                <a:solidFill>
                  <a:schemeClr val="bg1"/>
                </a:solidFill>
              </a:rPr>
              <a:t>good,.b</a:t>
            </a:r>
            <a:r>
              <a:rPr lang="en-GB" sz="2400" dirty="0" smtClean="0">
                <a:solidFill>
                  <a:schemeClr val="bg1"/>
                </a:solidFill>
              </a:rPr>
              <a:t> . </a:t>
            </a:r>
            <a:r>
              <a:rPr lang="en-GB" sz="2400" dirty="0" err="1" smtClean="0">
                <a:solidFill>
                  <a:schemeClr val="bg1"/>
                </a:solidFill>
              </a:rPr>
              <a:t>ti</a:t>
            </a:r>
            <a:r>
              <a:rPr lang="en-GB" sz="2400" dirty="0" smtClean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5924550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Universal Spectator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January, 1740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95" y="209550"/>
            <a:ext cx="456641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95" y="209550"/>
            <a:ext cx="4566414" cy="624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0" y="193099"/>
            <a:ext cx="3899108" cy="61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95" y="209550"/>
            <a:ext cx="456641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48" y="794428"/>
            <a:ext cx="4591050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939" y="112558"/>
            <a:ext cx="4528593" cy="666924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79607">
            <a:off x="1821854" y="808791"/>
            <a:ext cx="1747288" cy="6286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4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140492"/>
            <a:ext cx="429577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48" y="794428"/>
            <a:ext cx="4591050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23" y="1334994"/>
            <a:ext cx="4305300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349" y="1947862"/>
            <a:ext cx="3385299" cy="81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900" y="2857500"/>
            <a:ext cx="4476750" cy="374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36" y="57150"/>
            <a:ext cx="4982159" cy="6694776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0800000">
            <a:off x="3441104" y="4771191"/>
            <a:ext cx="1747288" cy="6286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9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 and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526</Words>
  <Application>Microsoft Macintosh PowerPoint</Application>
  <PresentationFormat>Custom</PresentationFormat>
  <Paragraphs>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black and white</vt:lpstr>
      <vt:lpstr>When what you’re looking for isn’t there:  understanding the scope of the digital archive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 particular thanks 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Datamining for verse in eighteenth-century newspapers</dc:title>
  <dc:creator>Jennifer Batt</dc:creator>
  <cp:lastModifiedBy>University of Lincoln</cp:lastModifiedBy>
  <cp:revision>52</cp:revision>
  <cp:lastPrinted>2018-05-15T13:26:51Z</cp:lastPrinted>
  <dcterms:created xsi:type="dcterms:W3CDTF">2017-10-28T18:17:25Z</dcterms:created>
  <dcterms:modified xsi:type="dcterms:W3CDTF">2018-05-16T08:47:57Z</dcterms:modified>
</cp:coreProperties>
</file>