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2" r:id="rId2"/>
    <p:sldId id="284" r:id="rId3"/>
    <p:sldId id="286" r:id="rId4"/>
    <p:sldId id="288" r:id="rId5"/>
    <p:sldId id="291" r:id="rId6"/>
    <p:sldId id="290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FAD40-9F28-4E27-8DC6-0A23B841DE36}" type="datetimeFigureOut">
              <a:rPr lang="en-GB" smtClean="0"/>
              <a:t>12/09/2017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EF63F-5FEA-4EAB-A7D0-5E114770A8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91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FD3717A-A2A3-4645-8457-D1B74A8671C4}" type="datetimeFigureOut">
              <a:rPr lang="en-GB" smtClean="0"/>
              <a:pPr/>
              <a:t>12/09/2017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59DEFE-1B34-490D-A83E-F649A17CB4A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-uk.ac.uk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751584"/>
          </a:xfrm>
        </p:spPr>
        <p:txBody>
          <a:bodyPr>
            <a:normAutofit/>
          </a:bodyPr>
          <a:lstStyle/>
          <a:p>
            <a:pPr algn="ctr"/>
            <a:r>
              <a:rPr lang="en-GB" altLang="en-US" dirty="0"/>
              <a:t>How to maximise your chances in the academic job market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12000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Peter D’Sena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79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Know your skills 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altLang="en-US" sz="2000" dirty="0">
                <a:latin typeface="Garamond" pitchFamily="18" charset="0"/>
                <a:cs typeface="Times New Roman" charset="0"/>
              </a:rPr>
              <a:t/>
            </a:r>
            <a:br>
              <a:rPr lang="en-GB" altLang="en-US" sz="2000" dirty="0">
                <a:latin typeface="Garamond" pitchFamily="18" charset="0"/>
                <a:cs typeface="Times New Roman" charset="0"/>
              </a:rPr>
            </a:br>
            <a:r>
              <a:rPr lang="en-GB" altLang="en-US" sz="2000" dirty="0">
                <a:latin typeface="Garamond" pitchFamily="18" charset="0"/>
                <a:cs typeface="Times New Roman" charset="0"/>
              </a:rPr>
              <a:t>  </a:t>
            </a:r>
            <a:r>
              <a:rPr lang="en-GB" altLang="en-US" sz="2400" b="1" dirty="0">
                <a:latin typeface="Garamond" pitchFamily="18" charset="0"/>
                <a:cs typeface="Times New Roman" charset="0"/>
              </a:rPr>
              <a:t>Researching          Writing                               Lecturing</a:t>
            </a:r>
            <a:br>
              <a:rPr lang="en-GB" altLang="en-US" sz="2400" b="1" dirty="0">
                <a:latin typeface="Garamond" pitchFamily="18" charset="0"/>
                <a:cs typeface="Times New Roman" charset="0"/>
              </a:rPr>
            </a:br>
            <a:endParaRPr lang="en-GB" altLang="en-US" sz="2400" b="1" dirty="0">
              <a:latin typeface="Garamond" pitchFamily="18" charset="0"/>
              <a:cs typeface="Times New Roman" charset="0"/>
            </a:endParaRPr>
          </a:p>
          <a:p>
            <a:pPr eaLnBrk="1" hangingPunct="1"/>
            <a:r>
              <a:rPr lang="en-GB" altLang="en-US" sz="2400" b="1" dirty="0">
                <a:latin typeface="Garamond" pitchFamily="18" charset="0"/>
                <a:cs typeface="Times New Roman" charset="0"/>
              </a:rPr>
              <a:t>Analysing               Editing                              Presenting</a:t>
            </a:r>
            <a:br>
              <a:rPr lang="en-GB" altLang="en-US" sz="2400" b="1" dirty="0">
                <a:latin typeface="Garamond" pitchFamily="18" charset="0"/>
                <a:cs typeface="Times New Roman" charset="0"/>
              </a:rPr>
            </a:br>
            <a:endParaRPr lang="en-GB" altLang="en-US" sz="2400" b="1" dirty="0">
              <a:latin typeface="Garamond" pitchFamily="18" charset="0"/>
              <a:cs typeface="Times New Roman" charset="0"/>
            </a:endParaRPr>
          </a:p>
          <a:p>
            <a:pPr eaLnBrk="1" hangingPunct="1"/>
            <a:r>
              <a:rPr lang="en-GB" altLang="en-US" sz="2400" b="1" dirty="0">
                <a:latin typeface="Garamond" pitchFamily="18" charset="0"/>
                <a:cs typeface="Times New Roman" charset="0"/>
              </a:rPr>
              <a:t>Evaluating             Supervising                       Tutoring</a:t>
            </a:r>
            <a:br>
              <a:rPr lang="en-GB" altLang="en-US" sz="2400" b="1" dirty="0">
                <a:latin typeface="Garamond" pitchFamily="18" charset="0"/>
                <a:cs typeface="Times New Roman" charset="0"/>
              </a:rPr>
            </a:br>
            <a:endParaRPr lang="en-GB" altLang="en-US" sz="2400" b="1" dirty="0">
              <a:latin typeface="Garamond" pitchFamily="18" charset="0"/>
              <a:cs typeface="Times New Roman" charset="0"/>
            </a:endParaRPr>
          </a:p>
          <a:p>
            <a:pPr eaLnBrk="1" hangingPunct="1"/>
            <a:r>
              <a:rPr lang="en-GB" altLang="en-US" sz="2400" b="1" dirty="0">
                <a:latin typeface="Garamond" pitchFamily="18" charset="0"/>
                <a:cs typeface="Times New Roman" charset="0"/>
              </a:rPr>
              <a:t>Monitoring            Applying for funds            Teaching</a:t>
            </a:r>
            <a:br>
              <a:rPr lang="en-GB" altLang="en-US" sz="2400" b="1" dirty="0">
                <a:latin typeface="Garamond" pitchFamily="18" charset="0"/>
                <a:cs typeface="Times New Roman" charset="0"/>
              </a:rPr>
            </a:br>
            <a:endParaRPr lang="en-GB" altLang="en-US" sz="2400" b="1" dirty="0">
              <a:latin typeface="Garamond" pitchFamily="18" charset="0"/>
              <a:cs typeface="Times New Roman" charset="0"/>
            </a:endParaRPr>
          </a:p>
          <a:p>
            <a:pPr eaLnBrk="1" hangingPunct="1"/>
            <a:r>
              <a:rPr lang="en-GB" altLang="en-US" sz="2400" b="1" dirty="0">
                <a:latin typeface="Garamond" pitchFamily="18" charset="0"/>
                <a:cs typeface="Times New Roman" charset="0"/>
              </a:rPr>
              <a:t>Mentoring              Co-ordinating                   Organising</a:t>
            </a:r>
            <a:r>
              <a:rPr lang="en-GB" alt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45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Building a CV: things to include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en-GB" altLang="en-US" sz="2800" dirty="0">
                <a:latin typeface="Garamond" pitchFamily="18" charset="0"/>
              </a:rPr>
              <a:t>Introductions</a:t>
            </a:r>
          </a:p>
          <a:p>
            <a:pPr algn="ctr" eaLnBrk="1" hangingPunct="1"/>
            <a:r>
              <a:rPr lang="en-GB" altLang="en-US" sz="2800" dirty="0">
                <a:latin typeface="Garamond" pitchFamily="18" charset="0"/>
              </a:rPr>
              <a:t>Personal Details</a:t>
            </a:r>
          </a:p>
          <a:p>
            <a:pPr algn="ctr" eaLnBrk="1" hangingPunct="1"/>
            <a:r>
              <a:rPr lang="en-GB" altLang="en-US" sz="2800" dirty="0">
                <a:latin typeface="Garamond" pitchFamily="18" charset="0"/>
              </a:rPr>
              <a:t>Qualifications</a:t>
            </a:r>
          </a:p>
          <a:p>
            <a:pPr algn="ctr" eaLnBrk="1" hangingPunct="1"/>
            <a:r>
              <a:rPr lang="en-GB" altLang="en-US" sz="2800" dirty="0">
                <a:latin typeface="Garamond" pitchFamily="18" charset="0"/>
              </a:rPr>
              <a:t>Experience</a:t>
            </a:r>
          </a:p>
          <a:p>
            <a:pPr algn="ctr" eaLnBrk="1" hangingPunct="1"/>
            <a:r>
              <a:rPr lang="en-GB" altLang="en-US" sz="2800" dirty="0">
                <a:latin typeface="Garamond" pitchFamily="18" charset="0"/>
              </a:rPr>
              <a:t>Key words</a:t>
            </a:r>
          </a:p>
          <a:p>
            <a:pPr algn="ctr" eaLnBrk="1" hangingPunct="1"/>
            <a:r>
              <a:rPr lang="en-GB" altLang="en-US" sz="2800" dirty="0">
                <a:latin typeface="Garamond" pitchFamily="18" charset="0"/>
              </a:rPr>
              <a:t>Bullet points not lengthy paragraphs</a:t>
            </a:r>
          </a:p>
          <a:p>
            <a:pPr algn="ctr" eaLnBrk="1" hangingPunct="1"/>
            <a:r>
              <a:rPr lang="en-GB" altLang="en-US" sz="2800" dirty="0">
                <a:latin typeface="Garamond" pitchFamily="18" charset="0"/>
              </a:rPr>
              <a:t>Skills</a:t>
            </a:r>
          </a:p>
          <a:p>
            <a:pPr algn="ctr" eaLnBrk="1" hangingPunct="1"/>
            <a:r>
              <a:rPr lang="en-GB" altLang="en-US" sz="2800" dirty="0">
                <a:latin typeface="Garamond" pitchFamily="18" charset="0"/>
              </a:rPr>
              <a:t>Interests</a:t>
            </a:r>
          </a:p>
        </p:txBody>
      </p:sp>
    </p:spTree>
    <p:extLst>
      <p:ext uri="{BB962C8B-B14F-4D97-AF65-F5344CB8AC3E}">
        <p14:creationId xmlns:p14="http://schemas.microsoft.com/office/powerpoint/2010/main" val="38069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CV ‘Clangers’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en-GB" altLang="en-US" dirty="0">
              <a:latin typeface="Garamond" pitchFamily="18" charset="0"/>
            </a:endParaRPr>
          </a:p>
          <a:p>
            <a:pPr algn="ctr" eaLnBrk="1" hangingPunct="1"/>
            <a:endParaRPr lang="en-GB" altLang="en-US" dirty="0">
              <a:latin typeface="Garamond" pitchFamily="18" charset="0"/>
            </a:endParaRPr>
          </a:p>
          <a:p>
            <a:pPr algn="ctr" eaLnBrk="1" hangingPunct="1"/>
            <a:r>
              <a:rPr lang="en-GB" altLang="en-US" dirty="0">
                <a:latin typeface="Garamond" pitchFamily="18" charset="0"/>
              </a:rPr>
              <a:t>You are not qualified for the job</a:t>
            </a:r>
          </a:p>
          <a:p>
            <a:pPr algn="ctr" eaLnBrk="1" hangingPunct="1"/>
            <a:r>
              <a:rPr lang="en-GB" altLang="en-US" dirty="0">
                <a:latin typeface="Garamond" pitchFamily="18" charset="0"/>
              </a:rPr>
              <a:t>Providing irrelevant personal details</a:t>
            </a:r>
          </a:p>
          <a:p>
            <a:pPr algn="ctr" eaLnBrk="1" hangingPunct="1"/>
            <a:r>
              <a:rPr lang="en-GB" altLang="en-US" dirty="0">
                <a:latin typeface="Garamond" pitchFamily="18" charset="0"/>
              </a:rPr>
              <a:t>Not prioritising key info</a:t>
            </a:r>
          </a:p>
          <a:p>
            <a:pPr algn="ctr" eaLnBrk="1" hangingPunct="1"/>
            <a:r>
              <a:rPr lang="en-GB" altLang="en-US" dirty="0">
                <a:latin typeface="Garamond" pitchFamily="18" charset="0"/>
              </a:rPr>
              <a:t>Spelling errors, typos, etc.</a:t>
            </a:r>
          </a:p>
          <a:p>
            <a:pPr algn="ctr" eaLnBrk="1" hangingPunct="1"/>
            <a:r>
              <a:rPr lang="en-GB" altLang="en-US" dirty="0">
                <a:latin typeface="Garamond" pitchFamily="18" charset="0"/>
              </a:rPr>
              <a:t>Lying</a:t>
            </a:r>
          </a:p>
          <a:p>
            <a:pPr algn="ctr" eaLnBrk="1" hangingPunct="1"/>
            <a:r>
              <a:rPr lang="en-GB" altLang="en-US" dirty="0">
                <a:latin typeface="Garamond" pitchFamily="18" charset="0"/>
              </a:rPr>
              <a:t>Over-long CV</a:t>
            </a:r>
          </a:p>
          <a:p>
            <a:pPr algn="ctr" eaLnBrk="1" hangingPunct="1"/>
            <a:r>
              <a:rPr lang="en-GB" altLang="en-US" dirty="0">
                <a:latin typeface="Garamond" pitchFamily="18" charset="0"/>
              </a:rPr>
              <a:t>Badly formatted CV</a:t>
            </a:r>
          </a:p>
        </p:txBody>
      </p:sp>
    </p:spTree>
    <p:extLst>
      <p:ext uri="{BB962C8B-B14F-4D97-AF65-F5344CB8AC3E}">
        <p14:creationId xmlns:p14="http://schemas.microsoft.com/office/powerpoint/2010/main" val="39279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</a:rPr>
              <a:t>TASK: What do institutions ask for?  </a:t>
            </a:r>
            <a:br>
              <a:rPr lang="en-GB" sz="3600" dirty="0">
                <a:solidFill>
                  <a:srgbClr val="FF0000"/>
                </a:solidFill>
              </a:rPr>
            </a:br>
            <a:r>
              <a:rPr lang="en-GB" sz="3600" dirty="0">
                <a:solidFill>
                  <a:srgbClr val="FF0000"/>
                </a:solidFill>
              </a:rPr>
              <a:t>Some examples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sz="3600" dirty="0"/>
              <a:t>Person specifications</a:t>
            </a:r>
          </a:p>
          <a:p>
            <a:r>
              <a:rPr lang="en-GB" sz="3600" dirty="0"/>
              <a:t>Job specification</a:t>
            </a:r>
          </a:p>
          <a:p>
            <a:r>
              <a:rPr lang="en-GB" sz="3600" dirty="0"/>
              <a:t>Essential and desirable attributes</a:t>
            </a:r>
          </a:p>
          <a:p>
            <a:r>
              <a:rPr lang="en-GB" sz="3600" dirty="0"/>
              <a:t>Supporting statements</a:t>
            </a:r>
          </a:p>
          <a:p>
            <a:r>
              <a:rPr lang="en-GB" sz="3600" dirty="0"/>
              <a:t>Referees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8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eaLnBrk="1" hangingPunct="1"/>
            <a:r>
              <a:rPr lang="en-GB" altLang="en-US" dirty="0"/>
              <a:t>Golden rules for interviews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latin typeface="Garamond" pitchFamily="18" charset="0"/>
              </a:rPr>
              <a:t>Read in full all the information that they send you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latin typeface="Garamond" pitchFamily="18" charset="0"/>
              </a:rPr>
              <a:t>Learn as much as you can about the department and the university by searching their web site, read their prospectus, talking to people you know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latin typeface="Garamond" pitchFamily="18" charset="0"/>
              </a:rPr>
              <a:t>Re-visit your application and be prepared to substantiate everything you have claimed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latin typeface="Garamond" pitchFamily="18" charset="0"/>
              </a:rPr>
              <a:t>Dress smartly to look the part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latin typeface="Garamond" pitchFamily="18" charset="0"/>
              </a:rPr>
              <a:t>Arrive early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>
                <a:latin typeface="Garamond" pitchFamily="18" charset="0"/>
                <a:cs typeface="Times New Roman" charset="0"/>
              </a:rPr>
              <a:t>Appear happy, relaxed and confident</a:t>
            </a:r>
            <a:r>
              <a:rPr lang="en-GB" altLang="en-US" sz="2800" dirty="0">
                <a:latin typeface="Garamon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0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03912"/>
          </a:xfrm>
        </p:spPr>
        <p:txBody>
          <a:bodyPr/>
          <a:lstStyle/>
          <a:p>
            <a:pPr algn="ctr"/>
            <a:r>
              <a:rPr lang="en-GB" dirty="0"/>
              <a:t>For more on applying for jobs, see: http://jobs.ac.uk</a:t>
            </a:r>
            <a:r>
              <a:rPr lang="en-GB" dirty="0" smtClean="0"/>
              <a:t>/</a:t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/>
              <a:t>History UK: </a:t>
            </a:r>
            <a:r>
              <a:rPr lang="en-GB">
                <a:hlinkClick r:id="rId2"/>
              </a:rPr>
              <a:t>http://</a:t>
            </a:r>
            <a:r>
              <a:rPr lang="en-GB">
                <a:hlinkClick r:id="rId2"/>
              </a:rPr>
              <a:t>www.history-uk.ac.uk</a:t>
            </a:r>
            <a:r>
              <a:rPr lang="en-GB" smtClean="0">
                <a:hlinkClick r:id="rId2"/>
              </a:rPr>
              <a:t>/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9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520</TotalTime>
  <Words>168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Clarity</vt:lpstr>
      <vt:lpstr>How to maximise your chances in the academic job market </vt:lpstr>
      <vt:lpstr>Know your skills …</vt:lpstr>
      <vt:lpstr>Building a CV: things to include</vt:lpstr>
      <vt:lpstr>CV ‘Clangers’</vt:lpstr>
      <vt:lpstr>TASK: What do institutions ask for?   Some examples …</vt:lpstr>
      <vt:lpstr>Golden rules for interviews</vt:lpstr>
      <vt:lpstr>For more on applying for jobs, see: http://jobs.ac.uk/  History UK: http://www.history-uk.ac.uk/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IHR AV</cp:lastModifiedBy>
  <cp:revision>74</cp:revision>
  <dcterms:created xsi:type="dcterms:W3CDTF">2014-12-02T17:51:11Z</dcterms:created>
  <dcterms:modified xsi:type="dcterms:W3CDTF">2017-09-12T15:23:28Z</dcterms:modified>
</cp:coreProperties>
</file>