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64" r:id="rId4"/>
    <p:sldId id="292" r:id="rId5"/>
    <p:sldId id="260" r:id="rId6"/>
    <p:sldId id="258" r:id="rId7"/>
    <p:sldId id="281" r:id="rId8"/>
    <p:sldId id="283" r:id="rId9"/>
    <p:sldId id="282" r:id="rId10"/>
    <p:sldId id="287" r:id="rId11"/>
    <p:sldId id="288" r:id="rId12"/>
    <p:sldId id="289" r:id="rId13"/>
    <p:sldId id="290" r:id="rId14"/>
    <p:sldId id="291" r:id="rId15"/>
    <p:sldId id="295" r:id="rId16"/>
    <p:sldId id="263" r:id="rId17"/>
    <p:sldId id="294" r:id="rId18"/>
    <p:sldId id="261" r:id="rId19"/>
    <p:sldId id="265" r:id="rId20"/>
    <p:sldId id="274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57" d="100"/>
          <a:sy n="57" d="100"/>
        </p:scale>
        <p:origin x="109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C5B65C-4484-F841-B014-5995CB9E9D15}" type="datetimeFigureOut">
              <a:rPr lang="en-US" smtClean="0"/>
              <a:t>9/12/2017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2AC18B-7A33-0C47-ABA0-DFED32CC8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004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Concerned about how </a:t>
            </a:r>
            <a:r>
              <a:rPr lang="en-US"/>
              <a:t>to translate</a:t>
            </a:r>
            <a:r>
              <a:rPr lang="en-US" baseline="0"/>
              <a:t> </a:t>
            </a:r>
            <a:r>
              <a:rPr lang="en-US" baseline="0" dirty="0"/>
              <a:t>that into the essay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2AC18B-7A33-0C47-ABA0-DFED32CC8ED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169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EC15-9251-DA41-9FBE-7F934373086F}" type="datetimeFigureOut">
              <a:rPr lang="en-US" smtClean="0"/>
              <a:t>9/12/2017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595E6-0BC1-2F48-B878-BC9B74EE2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88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EC15-9251-DA41-9FBE-7F934373086F}" type="datetimeFigureOut">
              <a:rPr lang="en-US" smtClean="0"/>
              <a:t>9/12/2017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595E6-0BC1-2F48-B878-BC9B74EE2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257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EC15-9251-DA41-9FBE-7F934373086F}" type="datetimeFigureOut">
              <a:rPr lang="en-US" smtClean="0"/>
              <a:t>9/12/2017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595E6-0BC1-2F48-B878-BC9B74EE2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507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EC15-9251-DA41-9FBE-7F934373086F}" type="datetimeFigureOut">
              <a:rPr lang="en-US" smtClean="0"/>
              <a:t>9/12/2017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595E6-0BC1-2F48-B878-BC9B74EE2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819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EC15-9251-DA41-9FBE-7F934373086F}" type="datetimeFigureOut">
              <a:rPr lang="en-US" smtClean="0"/>
              <a:t>9/12/2017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595E6-0BC1-2F48-B878-BC9B74EE2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139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EC15-9251-DA41-9FBE-7F934373086F}" type="datetimeFigureOut">
              <a:rPr lang="en-US" smtClean="0"/>
              <a:t>9/12/2017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595E6-0BC1-2F48-B878-BC9B74EE2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291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EC15-9251-DA41-9FBE-7F934373086F}" type="datetimeFigureOut">
              <a:rPr lang="en-US" smtClean="0"/>
              <a:t>9/12/2017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595E6-0BC1-2F48-B878-BC9B74EE2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181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EC15-9251-DA41-9FBE-7F934373086F}" type="datetimeFigureOut">
              <a:rPr lang="en-US" smtClean="0"/>
              <a:t>9/12/2017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595E6-0BC1-2F48-B878-BC9B74EE2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570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EC15-9251-DA41-9FBE-7F934373086F}" type="datetimeFigureOut">
              <a:rPr lang="en-US" smtClean="0"/>
              <a:t>9/12/2017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595E6-0BC1-2F48-B878-BC9B74EE2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036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EC15-9251-DA41-9FBE-7F934373086F}" type="datetimeFigureOut">
              <a:rPr lang="en-US" smtClean="0"/>
              <a:t>9/12/2017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595E6-0BC1-2F48-B878-BC9B74EE2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786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EC15-9251-DA41-9FBE-7F934373086F}" type="datetimeFigureOut">
              <a:rPr lang="en-US" smtClean="0"/>
              <a:t>9/12/2017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595E6-0BC1-2F48-B878-BC9B74EE2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687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D4EC15-9251-DA41-9FBE-7F934373086F}" type="datetimeFigureOut">
              <a:rPr lang="en-US" smtClean="0"/>
              <a:t>9/12/2017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5595E6-0BC1-2F48-B878-BC9B74EE2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025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92410"/>
            <a:ext cx="7772400" cy="134333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Excellence in History Teaching? Imagination and the Open Gate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12435"/>
            <a:ext cx="6400800" cy="1877391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Dr Adele Nye</a:t>
            </a:r>
          </a:p>
          <a:p>
            <a:r>
              <a:rPr lang="en-US" dirty="0">
                <a:solidFill>
                  <a:schemeClr val="bg1"/>
                </a:solidFill>
              </a:rPr>
              <a:t>University of New England </a:t>
            </a:r>
          </a:p>
          <a:p>
            <a:r>
              <a:rPr lang="en-US" dirty="0">
                <a:solidFill>
                  <a:schemeClr val="bg1"/>
                </a:solidFill>
              </a:rPr>
              <a:t>NSW Australia</a:t>
            </a:r>
          </a:p>
        </p:txBody>
      </p:sp>
      <p:pic>
        <p:nvPicPr>
          <p:cNvPr id="5" name="Picture 4" descr="History banner 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89217"/>
            <a:ext cx="9144000" cy="11677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9" y="29790"/>
            <a:ext cx="1685925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3407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Shifts in Teaching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</a:rPr>
              <a:t>Making the old new again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AU" sz="2800" i="1" dirty="0">
                <a:solidFill>
                  <a:schemeClr val="bg1"/>
                </a:solidFill>
              </a:rPr>
              <a:t>I don’t really necessarily say there's anything I’ve done that's terribly new in my classroom. I have amplified my practice - perhaps because I’m obsessed, but it's certainly something that I can trace back to that time.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5772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E46C0A"/>
                </a:solidFill>
              </a:rPr>
              <a:t>Shifts in Teaching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AU" sz="2800" dirty="0">
                <a:solidFill>
                  <a:schemeClr val="bg1"/>
                </a:solidFill>
              </a:rPr>
              <a:t>Visual Sources</a:t>
            </a:r>
          </a:p>
          <a:p>
            <a:pPr marL="0" indent="0" algn="ctr">
              <a:buNone/>
            </a:pPr>
            <a:endParaRPr lang="en-AU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AU" sz="2800" i="1" dirty="0">
                <a:solidFill>
                  <a:schemeClr val="bg1"/>
                </a:solidFill>
              </a:rPr>
              <a:t>There is a much greater emphasis on visual evidence, visual materials and especially the physical environment.  …in my own undergraduate work in the 70’s there were no images and it’s an extraordinary transformation </a:t>
            </a:r>
            <a:r>
              <a:rPr lang="is-IS" sz="2800" i="1" dirty="0">
                <a:solidFill>
                  <a:schemeClr val="bg1"/>
                </a:solidFill>
              </a:rPr>
              <a:t>… but it has to be developed.</a:t>
            </a:r>
            <a:r>
              <a:rPr lang="en-AU" sz="2800" i="1" dirty="0">
                <a:solidFill>
                  <a:schemeClr val="bg1"/>
                </a:solidFill>
              </a:rPr>
              <a:t> </a:t>
            </a:r>
            <a:endParaRPr lang="en-US" sz="28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7689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Shifts in Teaching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2800" dirty="0" err="1">
                <a:solidFill>
                  <a:schemeClr val="bg1"/>
                </a:solidFill>
              </a:rPr>
              <a:t>Digitisation</a:t>
            </a:r>
            <a:r>
              <a:rPr lang="en-US" sz="2800" dirty="0">
                <a:solidFill>
                  <a:schemeClr val="bg1"/>
                </a:solidFill>
              </a:rPr>
              <a:t> of Sources </a:t>
            </a:r>
          </a:p>
          <a:p>
            <a:pPr marL="0" indent="0">
              <a:buNone/>
            </a:pPr>
            <a:endParaRPr lang="en-US" sz="28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</a:rPr>
              <a:t>‘It has posed a whole new set of challenges’</a:t>
            </a:r>
          </a:p>
          <a:p>
            <a:pPr marL="0" indent="0" algn="ctr">
              <a:buNone/>
            </a:pPr>
            <a:endParaRPr lang="en-US" sz="28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</a:rPr>
              <a:t>Possibilities for original research 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1554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Shifts in Teaching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AU" sz="2800" dirty="0">
                <a:solidFill>
                  <a:schemeClr val="bg1"/>
                </a:solidFill>
              </a:rPr>
              <a:t>Teaching Digital Histories  </a:t>
            </a:r>
          </a:p>
          <a:p>
            <a:pPr marL="0" indent="0" algn="ctr">
              <a:buNone/>
            </a:pPr>
            <a:endParaRPr lang="en-AU" sz="28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AU" sz="2800" dirty="0">
                <a:solidFill>
                  <a:schemeClr val="bg1"/>
                </a:solidFill>
              </a:rPr>
              <a:t>I am learning from my students</a:t>
            </a:r>
          </a:p>
          <a:p>
            <a:pPr marL="0" indent="0">
              <a:buNone/>
            </a:pPr>
            <a:r>
              <a:rPr lang="en-AU" sz="2800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is-IS" sz="2800" i="1" dirty="0">
                <a:solidFill>
                  <a:schemeClr val="bg1"/>
                </a:solidFill>
              </a:rPr>
              <a:t>… </a:t>
            </a:r>
            <a:r>
              <a:rPr lang="en-AU" sz="2800" i="1" dirty="0">
                <a:solidFill>
                  <a:schemeClr val="bg1"/>
                </a:solidFill>
              </a:rPr>
              <a:t>we are in a workshop together with a bank of 20 computers and the students are working and someone yells out ‘I’ve got a problem’ and actually three of the students will turn around and help them before I can and would know better than I would anyway. </a:t>
            </a:r>
            <a:endParaRPr lang="en-US" sz="28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8447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Shifts in Teaching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sz="2800" i="1" dirty="0">
                <a:solidFill>
                  <a:schemeClr val="bg1"/>
                </a:solidFill>
              </a:rPr>
              <a:t>The students are often incredibly technically adept but I guess what I hope I can still bring that’s useful is a critical eye and a critical ear to reading sources and more importantly to interpreting them and making sense of them and contextualizing them. </a:t>
            </a:r>
            <a:endParaRPr lang="en-US" sz="28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470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open gate and colver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0" r="-1140"/>
          <a:stretch>
            <a:fillRect/>
          </a:stretch>
        </p:blipFill>
        <p:spPr>
          <a:xfrm>
            <a:off x="0" y="1097316"/>
            <a:ext cx="9144000" cy="5028848"/>
          </a:xfrm>
        </p:spPr>
      </p:pic>
    </p:spTree>
    <p:extLst>
      <p:ext uri="{BB962C8B-B14F-4D97-AF65-F5344CB8AC3E}">
        <p14:creationId xmlns:p14="http://schemas.microsoft.com/office/powerpoint/2010/main" val="4694713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The Open Gate?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What could this mean for the discipline?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New Possibilities ?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The end of History as we know it? 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			</a:t>
            </a:r>
          </a:p>
        </p:txBody>
      </p:sp>
      <p:pic>
        <p:nvPicPr>
          <p:cNvPr id="4" name="Picture 3" descr="History banner 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79861"/>
            <a:ext cx="9144000" cy="116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2058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open gate 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>
          <a:xfrm>
            <a:off x="104912" y="951618"/>
            <a:ext cx="8895756" cy="4892323"/>
          </a:xfrm>
        </p:spPr>
      </p:pic>
    </p:spTree>
    <p:extLst>
      <p:ext uri="{BB962C8B-B14F-4D97-AF65-F5344CB8AC3E}">
        <p14:creationId xmlns:p14="http://schemas.microsoft.com/office/powerpoint/2010/main" val="35348051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Questions to consider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000" dirty="0">
                <a:solidFill>
                  <a:schemeClr val="bg1"/>
                </a:solidFill>
              </a:rPr>
              <a:t>Is the Open Gate a useful metaphor?</a:t>
            </a:r>
          </a:p>
          <a:p>
            <a:endParaRPr lang="en-US" sz="3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000" dirty="0">
                <a:solidFill>
                  <a:schemeClr val="bg1"/>
                </a:solidFill>
              </a:rPr>
              <a:t>Should we consider shutting it, leaving it half open?</a:t>
            </a:r>
          </a:p>
          <a:p>
            <a:pPr marL="0" indent="0">
              <a:buNone/>
            </a:pPr>
            <a:endParaRPr lang="en-US" sz="3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000" dirty="0">
                <a:solidFill>
                  <a:schemeClr val="bg1"/>
                </a:solidFill>
              </a:rPr>
              <a:t>What is beyond the gate? Long impenetrable grass and weeds or vast open fields?</a:t>
            </a:r>
          </a:p>
          <a:p>
            <a:pPr marL="0" indent="0">
              <a:buNone/>
            </a:pPr>
            <a:endParaRPr lang="en-US" sz="3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000" dirty="0">
                <a:solidFill>
                  <a:schemeClr val="bg1"/>
                </a:solidFill>
              </a:rPr>
              <a:t>Are there hidden challenges? </a:t>
            </a:r>
          </a:p>
        </p:txBody>
      </p:sp>
    </p:spTree>
    <p:extLst>
      <p:ext uri="{BB962C8B-B14F-4D97-AF65-F5344CB8AC3E}">
        <p14:creationId xmlns:p14="http://schemas.microsoft.com/office/powerpoint/2010/main" val="12525171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sz="4000" dirty="0">
                <a:solidFill>
                  <a:srgbClr val="FFFFFF"/>
                </a:solidFill>
              </a:rPr>
              <a:t>What should we be concerning ourselves with in 2017 and beyond? 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2800" dirty="0">
                <a:solidFill>
                  <a:srgbClr val="FFFFFF"/>
                </a:solidFill>
              </a:rPr>
              <a:t>Imagination and expanding disciplinary knowledge  ?</a:t>
            </a:r>
          </a:p>
          <a:p>
            <a:r>
              <a:rPr lang="en-US" sz="2800" dirty="0">
                <a:solidFill>
                  <a:srgbClr val="FFFFFF"/>
                </a:solidFill>
              </a:rPr>
              <a:t>Creativity practice?</a:t>
            </a:r>
          </a:p>
          <a:p>
            <a:r>
              <a:rPr lang="en-US" sz="2800" dirty="0">
                <a:solidFill>
                  <a:srgbClr val="FFFFFF"/>
                </a:solidFill>
              </a:rPr>
              <a:t>Agentic and autonomous practice ?</a:t>
            </a:r>
          </a:p>
          <a:p>
            <a:r>
              <a:rPr lang="en-US" sz="2800" dirty="0">
                <a:solidFill>
                  <a:srgbClr val="FFFFFF"/>
                </a:solidFill>
              </a:rPr>
              <a:t>Survival in a diminishing professional market? </a:t>
            </a:r>
          </a:p>
          <a:p>
            <a:r>
              <a:rPr lang="en-US" sz="2800" dirty="0">
                <a:solidFill>
                  <a:srgbClr val="FFFFFF"/>
                </a:solidFill>
              </a:rPr>
              <a:t>Working within </a:t>
            </a:r>
            <a:r>
              <a:rPr lang="en-US" sz="2800" dirty="0" err="1">
                <a:solidFill>
                  <a:srgbClr val="FFFFFF"/>
                </a:solidFill>
              </a:rPr>
              <a:t>frameworkcommunities</a:t>
            </a:r>
            <a:r>
              <a:rPr lang="en-US" sz="2800" dirty="0">
                <a:solidFill>
                  <a:srgbClr val="FFFFFF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57075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Teaching History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Measuring History: Compliance &amp; Excellence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Creativity and Agency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Areas of Growth in the discipline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Disciplinary boundaries and the open gate </a:t>
            </a:r>
          </a:p>
        </p:txBody>
      </p:sp>
    </p:spTree>
    <p:extLst>
      <p:ext uri="{BB962C8B-B14F-4D97-AF65-F5344CB8AC3E}">
        <p14:creationId xmlns:p14="http://schemas.microsoft.com/office/powerpoint/2010/main" val="41920550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Contact Details</a:t>
            </a:r>
          </a:p>
        </p:txBody>
      </p:sp>
      <p:pic>
        <p:nvPicPr>
          <p:cNvPr id="4" name="Picture 3" descr="history banner 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56636"/>
            <a:ext cx="9144000" cy="11854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00" y="2459517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sz="2000" dirty="0">
                <a:solidFill>
                  <a:schemeClr val="bg1"/>
                </a:solidFill>
              </a:rPr>
              <a:t>Dr Adele Nye</a:t>
            </a:r>
          </a:p>
          <a:p>
            <a:r>
              <a:rPr lang="en-US" sz="2000" dirty="0">
                <a:solidFill>
                  <a:schemeClr val="bg1"/>
                </a:solidFill>
              </a:rPr>
              <a:t>	Senior Lecturer</a:t>
            </a:r>
          </a:p>
          <a:p>
            <a:r>
              <a:rPr lang="en-US" sz="2000" dirty="0">
                <a:solidFill>
                  <a:schemeClr val="bg1"/>
                </a:solidFill>
              </a:rPr>
              <a:t>	School of Education</a:t>
            </a:r>
          </a:p>
          <a:p>
            <a:r>
              <a:rPr lang="en-US" sz="2000" dirty="0">
                <a:solidFill>
                  <a:schemeClr val="bg1"/>
                </a:solidFill>
              </a:rPr>
              <a:t>	University of New England</a:t>
            </a:r>
          </a:p>
          <a:p>
            <a:r>
              <a:rPr lang="en-US" sz="2000" dirty="0">
                <a:solidFill>
                  <a:schemeClr val="bg1"/>
                </a:solidFill>
              </a:rPr>
              <a:t>	NSW, 2351, Australia</a:t>
            </a:r>
          </a:p>
          <a:p>
            <a:endParaRPr lang="en-US" sz="2000" dirty="0"/>
          </a:p>
          <a:p>
            <a:r>
              <a:rPr lang="en-US" sz="2000" dirty="0"/>
              <a:t>	</a:t>
            </a:r>
            <a:r>
              <a:rPr lang="en-US" sz="2000" dirty="0">
                <a:solidFill>
                  <a:schemeClr val="bg1"/>
                </a:solidFill>
              </a:rPr>
              <a:t>anye@une.edu.au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9" y="29790"/>
            <a:ext cx="1685925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687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Compliance and Pedagogy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3552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A neoliberal wave of compliance has cast its shadow over higher education around the globe.</a:t>
            </a:r>
          </a:p>
          <a:p>
            <a:pPr marL="0" indent="0">
              <a:buNone/>
            </a:pPr>
            <a:endParaRPr lang="en-US" sz="1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At every level:</a:t>
            </a:r>
          </a:p>
          <a:p>
            <a:r>
              <a:rPr lang="en-US" sz="2400" dirty="0">
                <a:solidFill>
                  <a:schemeClr val="bg1"/>
                </a:solidFill>
              </a:rPr>
              <a:t>Units/ Subjects</a:t>
            </a:r>
          </a:p>
          <a:p>
            <a:r>
              <a:rPr lang="en-US" sz="2400" dirty="0">
                <a:solidFill>
                  <a:schemeClr val="bg1"/>
                </a:solidFill>
              </a:rPr>
              <a:t>Disciplines</a:t>
            </a:r>
          </a:p>
          <a:p>
            <a:r>
              <a:rPr lang="en-US" sz="2400" dirty="0">
                <a:solidFill>
                  <a:schemeClr val="bg1"/>
                </a:solidFill>
              </a:rPr>
              <a:t>Courses / Degrees</a:t>
            </a:r>
          </a:p>
          <a:p>
            <a:r>
              <a:rPr lang="en-US" sz="2400" dirty="0">
                <a:solidFill>
                  <a:schemeClr val="bg1"/>
                </a:solidFill>
              </a:rPr>
              <a:t>Institutions</a:t>
            </a:r>
          </a:p>
          <a:p>
            <a:r>
              <a:rPr lang="en-US" sz="2400" dirty="0">
                <a:solidFill>
                  <a:schemeClr val="bg1"/>
                </a:solidFill>
              </a:rPr>
              <a:t>Regions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4" name="Picture 3" descr="history banner number 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325"/>
            <a:ext cx="9144000" cy="116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8521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Measuring Excellence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2216"/>
            <a:ext cx="8229600" cy="48439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dirty="0"/>
          </a:p>
          <a:p>
            <a:r>
              <a:rPr lang="en-US" dirty="0">
                <a:solidFill>
                  <a:schemeClr val="bg1"/>
                </a:solidFill>
              </a:rPr>
              <a:t>Bologna Declaration 1999</a:t>
            </a:r>
          </a:p>
          <a:p>
            <a:r>
              <a:rPr lang="en-US" dirty="0">
                <a:solidFill>
                  <a:schemeClr val="bg1"/>
                </a:solidFill>
              </a:rPr>
              <a:t>Tuning Project 2000</a:t>
            </a:r>
          </a:p>
          <a:p>
            <a:r>
              <a:rPr lang="en-US" dirty="0">
                <a:solidFill>
                  <a:schemeClr val="bg1"/>
                </a:solidFill>
              </a:rPr>
              <a:t>Subject Benchmark statement 2014</a:t>
            </a:r>
          </a:p>
          <a:p>
            <a:r>
              <a:rPr lang="en-US" dirty="0">
                <a:solidFill>
                  <a:schemeClr val="bg1"/>
                </a:solidFill>
              </a:rPr>
              <a:t>Teaching Excellence Framework 2016</a:t>
            </a:r>
          </a:p>
          <a:p>
            <a:r>
              <a:rPr lang="en-US" dirty="0">
                <a:solidFill>
                  <a:schemeClr val="bg1"/>
                </a:solidFill>
              </a:rPr>
              <a:t>Australian Quality Frameworks (AQF)</a:t>
            </a:r>
          </a:p>
          <a:p>
            <a:r>
              <a:rPr lang="en-US" dirty="0">
                <a:solidFill>
                  <a:schemeClr val="bg1"/>
                </a:solidFill>
              </a:rPr>
              <a:t>Teaching Learning Outcomes (TLOs)</a:t>
            </a:r>
          </a:p>
        </p:txBody>
      </p:sp>
      <p:pic>
        <p:nvPicPr>
          <p:cNvPr id="4" name="Picture 3" descr="history banner AB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26241"/>
            <a:ext cx="9144000" cy="125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759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Teaching and Learning Outcomes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 in Australian Universities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09278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1.Demonstrate an understanding of at least one period or culture of the past.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2. Demonstrate an understanding of a variety of conceptual approaches to interpreting the past.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3.Show how history and historians shape the present and the future.</a:t>
            </a:r>
            <a:r>
              <a:rPr lang="en-AU" dirty="0">
                <a:solidFill>
                  <a:schemeClr val="bg1"/>
                </a:solidFill>
                <a:effectLst/>
              </a:rPr>
              <a:t> 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4. Identify and interpret a wide variety of secondary and primary materials. 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5. Examine historical issues by undertaking research according to the methodological and ethical conventions of the discipline.</a:t>
            </a:r>
            <a:r>
              <a:rPr lang="en-AU" dirty="0">
                <a:solidFill>
                  <a:schemeClr val="bg1"/>
                </a:solidFill>
                <a:effectLst/>
              </a:rPr>
              <a:t> 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6. Analyse historical evidence, scholarship and changing representations of the past.</a:t>
            </a:r>
            <a:r>
              <a:rPr lang="en-AU" dirty="0">
                <a:solidFill>
                  <a:schemeClr val="bg1"/>
                </a:solidFill>
                <a:effectLst/>
              </a:rPr>
              <a:t> 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7. Construct an evidence-based argument or narrative in audio, digital, oral, visual or written forms.</a:t>
            </a:r>
            <a:r>
              <a:rPr lang="en-AU" dirty="0">
                <a:solidFill>
                  <a:schemeClr val="bg1"/>
                </a:solidFill>
                <a:effectLst/>
              </a:rPr>
              <a:t> 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8. Identify and reflect critically on the knowledge and skills developed in the study of history.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683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rgbClr val="FFFFFF"/>
                </a:solidFill>
              </a:rPr>
              <a:t>What is creativity and agency in the context of history teaching?</a:t>
            </a:r>
          </a:p>
        </p:txBody>
      </p:sp>
      <p:pic>
        <p:nvPicPr>
          <p:cNvPr id="4" name="Picture 3" descr="innovative history bann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3406"/>
            <a:ext cx="9144000" cy="171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255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Growth in Forms of Evidence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sz="2800" dirty="0">
                <a:solidFill>
                  <a:schemeClr val="bg1"/>
                </a:solidFill>
              </a:rPr>
              <a:t>Traditional sources with new contemporary questions</a:t>
            </a:r>
          </a:p>
          <a:p>
            <a:r>
              <a:rPr lang="en-US" sz="2800" dirty="0">
                <a:solidFill>
                  <a:schemeClr val="bg1"/>
                </a:solidFill>
              </a:rPr>
              <a:t>Alternative and new ideas </a:t>
            </a:r>
          </a:p>
          <a:p>
            <a:endParaRPr lang="en-US" dirty="0"/>
          </a:p>
        </p:txBody>
      </p:sp>
      <p:pic>
        <p:nvPicPr>
          <p:cNvPr id="9" name="Picture 8" descr="history banner example 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1025"/>
            <a:ext cx="9144000" cy="106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147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Growth in Areas of Research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255"/>
            <a:ext cx="8229600" cy="414254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>
                <a:solidFill>
                  <a:schemeClr val="bg1"/>
                </a:solidFill>
              </a:rPr>
              <a:t>Interdisciplinary histories </a:t>
            </a:r>
          </a:p>
          <a:p>
            <a:r>
              <a:rPr lang="en-US" dirty="0">
                <a:solidFill>
                  <a:schemeClr val="bg1"/>
                </a:solidFill>
              </a:rPr>
              <a:t>Spatial histories</a:t>
            </a:r>
          </a:p>
          <a:p>
            <a:r>
              <a:rPr lang="en-US" dirty="0">
                <a:solidFill>
                  <a:schemeClr val="bg1"/>
                </a:solidFill>
              </a:rPr>
              <a:t>Quantitative / Meta histories</a:t>
            </a:r>
          </a:p>
          <a:p>
            <a:r>
              <a:rPr lang="en-US" dirty="0">
                <a:solidFill>
                  <a:schemeClr val="bg1"/>
                </a:solidFill>
              </a:rPr>
              <a:t>Health, Emotions and Body</a:t>
            </a:r>
          </a:p>
          <a:p>
            <a:r>
              <a:rPr lang="en-US" dirty="0">
                <a:solidFill>
                  <a:schemeClr val="bg1"/>
                </a:solidFill>
              </a:rPr>
              <a:t>New textual lens</a:t>
            </a:r>
          </a:p>
          <a:p>
            <a:r>
              <a:rPr lang="en-US" dirty="0">
                <a:solidFill>
                  <a:schemeClr val="bg1"/>
                </a:solidFill>
              </a:rPr>
              <a:t>Big histories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banner hist lond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62489"/>
            <a:ext cx="9144000" cy="112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768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Growth in Forms of Assessment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>
                <a:solidFill>
                  <a:schemeClr val="bg1"/>
                </a:solidFill>
              </a:rPr>
              <a:t>Essays &amp; Exams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Fraudulent constructions</a:t>
            </a:r>
          </a:p>
          <a:p>
            <a:r>
              <a:rPr lang="en-US" dirty="0">
                <a:solidFill>
                  <a:schemeClr val="bg1"/>
                </a:solidFill>
              </a:rPr>
              <a:t>Recreating Experiments</a:t>
            </a:r>
          </a:p>
        </p:txBody>
      </p:sp>
      <p:pic>
        <p:nvPicPr>
          <p:cNvPr id="4" name="Picture 3" descr="hist banner berkle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75393"/>
            <a:ext cx="9144000" cy="125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1816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2140</TotalTime>
  <Words>634</Words>
  <Application>Microsoft Office PowerPoint</Application>
  <PresentationFormat>On-screen Show (4:3)</PresentationFormat>
  <Paragraphs>121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Excellence in History Teaching? Imagination and the Open Gate</vt:lpstr>
      <vt:lpstr>Teaching History </vt:lpstr>
      <vt:lpstr>Compliance and Pedagogy</vt:lpstr>
      <vt:lpstr>Measuring Excellence</vt:lpstr>
      <vt:lpstr>Teaching and Learning Outcomes  in Australian Universities </vt:lpstr>
      <vt:lpstr>PowerPoint Presentation</vt:lpstr>
      <vt:lpstr>Growth in Forms of Evidence</vt:lpstr>
      <vt:lpstr>Growth in Areas of Research </vt:lpstr>
      <vt:lpstr>Growth in Forms of Assessment </vt:lpstr>
      <vt:lpstr>Shifts in Teaching</vt:lpstr>
      <vt:lpstr>Shifts in Teaching</vt:lpstr>
      <vt:lpstr>Shifts in Teaching </vt:lpstr>
      <vt:lpstr>Shifts in Teaching </vt:lpstr>
      <vt:lpstr>Shifts in Teaching </vt:lpstr>
      <vt:lpstr>PowerPoint Presentation</vt:lpstr>
      <vt:lpstr>The Open Gate?</vt:lpstr>
      <vt:lpstr>PowerPoint Presentation</vt:lpstr>
      <vt:lpstr>Questions to consider</vt:lpstr>
      <vt:lpstr> What should we be concerning ourselves with in 2017 and beyond?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udp</cp:lastModifiedBy>
  <cp:revision>61</cp:revision>
  <dcterms:created xsi:type="dcterms:W3CDTF">2017-08-19T06:12:34Z</dcterms:created>
  <dcterms:modified xsi:type="dcterms:W3CDTF">2017-09-12T07:15:10Z</dcterms:modified>
</cp:coreProperties>
</file>