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7" r:id="rId2"/>
    <p:sldId id="258" r:id="rId3"/>
    <p:sldId id="261" r:id="rId4"/>
    <p:sldId id="263" r:id="rId5"/>
    <p:sldId id="262" r:id="rId6"/>
    <p:sldId id="285" r:id="rId7"/>
    <p:sldId id="272" r:id="rId8"/>
    <p:sldId id="290" r:id="rId9"/>
    <p:sldId id="270" r:id="rId10"/>
    <p:sldId id="287" r:id="rId11"/>
    <p:sldId id="293" r:id="rId12"/>
    <p:sldId id="289"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62" d="100"/>
          <a:sy n="62" d="100"/>
        </p:scale>
        <p:origin x="1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BC4C6-AC41-497A-B617-0C7079B35558}" type="doc">
      <dgm:prSet loTypeId="urn:microsoft.com/office/officeart/2005/8/layout/hierarchy4" loCatId="relationship" qsTypeId="urn:microsoft.com/office/officeart/2005/8/quickstyle/simple2" qsCatId="simple" csTypeId="urn:microsoft.com/office/officeart/2005/8/colors/accent1_5" csCatId="accent1" phldr="1"/>
      <dgm:spPr/>
      <dgm:t>
        <a:bodyPr/>
        <a:lstStyle/>
        <a:p>
          <a:endParaRPr lang="en-GB"/>
        </a:p>
      </dgm:t>
    </dgm:pt>
    <dgm:pt modelId="{4979CB95-3CE3-4D53-B221-94D02D230788}">
      <dgm:prSet phldrT="[Text]" custT="1"/>
      <dgm:spPr>
        <a:solidFill>
          <a:srgbClr val="4D738A"/>
        </a:solidFill>
      </dgm:spPr>
      <dgm:t>
        <a:bodyPr/>
        <a:lstStyle/>
        <a:p>
          <a:r>
            <a:rPr lang="en-GB" sz="3200" dirty="0" smtClean="0">
              <a:solidFill>
                <a:schemeClr val="bg1"/>
              </a:solidFill>
            </a:rPr>
            <a:t>Overall quality</a:t>
          </a:r>
          <a:endParaRPr lang="en-GB" sz="3200" dirty="0">
            <a:solidFill>
              <a:schemeClr val="bg1"/>
            </a:solidFill>
          </a:endParaRPr>
        </a:p>
      </dgm:t>
    </dgm:pt>
    <dgm:pt modelId="{18059E5F-5779-4EEB-8DB6-F1AFFCC0759A}" type="parTrans" cxnId="{2AC0DBE2-57D9-44B1-9669-8A7EF558CBED}">
      <dgm:prSet/>
      <dgm:spPr/>
      <dgm:t>
        <a:bodyPr/>
        <a:lstStyle/>
        <a:p>
          <a:endParaRPr lang="en-GB">
            <a:solidFill>
              <a:schemeClr val="tx1"/>
            </a:solidFill>
          </a:endParaRPr>
        </a:p>
      </dgm:t>
    </dgm:pt>
    <dgm:pt modelId="{7DC7C621-746C-4873-8FAE-4A766706580D}" type="sibTrans" cxnId="{2AC0DBE2-57D9-44B1-9669-8A7EF558CBED}">
      <dgm:prSet/>
      <dgm:spPr/>
      <dgm:t>
        <a:bodyPr/>
        <a:lstStyle/>
        <a:p>
          <a:endParaRPr lang="en-GB">
            <a:solidFill>
              <a:schemeClr val="tx1"/>
            </a:solidFill>
          </a:endParaRPr>
        </a:p>
      </dgm:t>
    </dgm:pt>
    <dgm:pt modelId="{B6C4D319-02E7-4ECC-87BC-6F4458356015}">
      <dgm:prSet custT="1"/>
      <dgm:spPr>
        <a:solidFill>
          <a:srgbClr val="D4DFEC"/>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FTE x 2.5 = number of outputs required</a:t>
          </a:r>
          <a:endParaRPr lang="en-GB" sz="1800" dirty="0">
            <a:solidFill>
              <a:schemeClr val="tx1"/>
            </a:solidFill>
          </a:endParaRPr>
        </a:p>
      </dgm:t>
    </dgm:pt>
    <dgm:pt modelId="{A131E636-08E7-4DD9-9628-61BC77187CBA}" type="parTrans" cxnId="{BC70D887-ED25-4EE4-BF66-3D7B6983416F}">
      <dgm:prSet/>
      <dgm:spPr/>
      <dgm:t>
        <a:bodyPr/>
        <a:lstStyle/>
        <a:p>
          <a:endParaRPr lang="en-GB">
            <a:solidFill>
              <a:schemeClr val="tx1"/>
            </a:solidFill>
          </a:endParaRPr>
        </a:p>
      </dgm:t>
    </dgm:pt>
    <dgm:pt modelId="{7C495603-D2C4-4938-AFAB-BA05C000FB31}" type="sibTrans" cxnId="{BC70D887-ED25-4EE4-BF66-3D7B6983416F}">
      <dgm:prSet/>
      <dgm:spPr/>
      <dgm:t>
        <a:bodyPr/>
        <a:lstStyle/>
        <a:p>
          <a:endParaRPr lang="en-GB">
            <a:solidFill>
              <a:schemeClr val="tx1"/>
            </a:solidFill>
          </a:endParaRPr>
        </a:p>
      </dgm:t>
    </dgm:pt>
    <dgm:pt modelId="{C6851B95-95EF-4D71-A482-1F5EF8898C73}">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Impact case studies</a:t>
          </a:r>
        </a:p>
      </dgm:t>
    </dgm:pt>
    <dgm:pt modelId="{8955D3DA-3B06-4B6B-A8DD-B0807738CA04}" type="parTrans" cxnId="{D1324760-E7EB-40DC-9879-B9F0176C1E91}">
      <dgm:prSet/>
      <dgm:spPr/>
      <dgm:t>
        <a:bodyPr/>
        <a:lstStyle/>
        <a:p>
          <a:endParaRPr lang="en-GB">
            <a:solidFill>
              <a:schemeClr val="tx1"/>
            </a:solidFill>
          </a:endParaRPr>
        </a:p>
      </dgm:t>
    </dgm:pt>
    <dgm:pt modelId="{C03F4949-5B3B-4BA1-BC32-8AC63A3CAE7F}" type="sibTrans" cxnId="{D1324760-E7EB-40DC-9879-B9F0176C1E91}">
      <dgm:prSet/>
      <dgm:spPr/>
      <dgm:t>
        <a:bodyPr/>
        <a:lstStyle/>
        <a:p>
          <a:endParaRPr lang="en-GB">
            <a:solidFill>
              <a:schemeClr val="tx1"/>
            </a:solidFill>
          </a:endParaRPr>
        </a:p>
      </dgm:t>
    </dgm:pt>
    <dgm:pt modelId="{D419D81A-E0B9-4B08-A03D-F74102EA6752}">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Environment data and template </a:t>
          </a:r>
        </a:p>
      </dgm:t>
    </dgm:pt>
    <dgm:pt modelId="{C71F498E-3972-49C9-AE40-4A6E7DDE1392}" type="parTrans" cxnId="{D966F81E-C678-42AD-87D8-BED7BEE768C3}">
      <dgm:prSet/>
      <dgm:spPr/>
      <dgm:t>
        <a:bodyPr/>
        <a:lstStyle/>
        <a:p>
          <a:endParaRPr lang="en-GB">
            <a:solidFill>
              <a:schemeClr val="tx1"/>
            </a:solidFill>
          </a:endParaRPr>
        </a:p>
      </dgm:t>
    </dgm:pt>
    <dgm:pt modelId="{2B157C7C-784B-436A-BB4B-B01AB0E39752}" type="sibTrans" cxnId="{D966F81E-C678-42AD-87D8-BED7BEE768C3}">
      <dgm:prSet/>
      <dgm:spPr/>
      <dgm:t>
        <a:bodyPr/>
        <a:lstStyle/>
        <a:p>
          <a:endParaRPr lang="en-GB">
            <a:solidFill>
              <a:schemeClr val="tx1"/>
            </a:solidFill>
          </a:endParaRPr>
        </a:p>
      </dgm:t>
    </dgm:pt>
    <dgm:pt modelId="{A810FAD5-AC44-4E21-8FA9-7F07B473216F}">
      <dgm:prSet custT="1"/>
      <dgm:spPr>
        <a:solidFill>
          <a:srgbClr val="4D738A">
            <a:alpha val="70000"/>
          </a:srgbClr>
        </a:solidFill>
      </dgm:spPr>
      <dgm:t>
        <a:bodyPr/>
        <a:lstStyle/>
        <a:p>
          <a:r>
            <a:rPr lang="en-GB" sz="2400" b="1" dirty="0" smtClean="0">
              <a:solidFill>
                <a:schemeClr val="bg1"/>
              </a:solidFill>
            </a:rPr>
            <a:t>Outputs</a:t>
          </a:r>
          <a:endParaRPr lang="en-GB" sz="2400" b="1" dirty="0">
            <a:solidFill>
              <a:schemeClr val="bg1"/>
            </a:solidFill>
          </a:endParaRPr>
        </a:p>
      </dgm:t>
    </dgm:pt>
    <dgm:pt modelId="{DDA67940-8D25-47C0-82A6-66CBA4526E2C}" type="parTrans" cxnId="{1F5C38F5-41C8-4E50-A66A-E07C933079AA}">
      <dgm:prSet/>
      <dgm:spPr/>
      <dgm:t>
        <a:bodyPr/>
        <a:lstStyle/>
        <a:p>
          <a:endParaRPr lang="en-GB">
            <a:solidFill>
              <a:schemeClr val="tx1"/>
            </a:solidFill>
          </a:endParaRPr>
        </a:p>
      </dgm:t>
    </dgm:pt>
    <dgm:pt modelId="{9459166E-6670-4ED0-AACC-04AF5713A62F}" type="sibTrans" cxnId="{1F5C38F5-41C8-4E50-A66A-E07C933079AA}">
      <dgm:prSet/>
      <dgm:spPr/>
      <dgm:t>
        <a:bodyPr/>
        <a:lstStyle/>
        <a:p>
          <a:endParaRPr lang="en-GB">
            <a:solidFill>
              <a:schemeClr val="tx1"/>
            </a:solidFill>
          </a:endParaRPr>
        </a:p>
      </dgm:t>
    </dgm:pt>
    <dgm:pt modelId="{3CD1A971-5DAA-4E44-852D-423D467A6F0C}">
      <dgm:prSet custT="1"/>
      <dgm:spPr>
        <a:solidFill>
          <a:srgbClr val="4D738A">
            <a:alpha val="70000"/>
          </a:srgbClr>
        </a:solidFill>
      </dgm:spPr>
      <dgm:t>
        <a:bodyPr/>
        <a:lstStyle/>
        <a:p>
          <a:r>
            <a:rPr lang="en-GB" sz="2400" b="1" dirty="0" smtClean="0">
              <a:solidFill>
                <a:schemeClr val="bg1"/>
              </a:solidFill>
              <a:latin typeface="+mn-lt"/>
            </a:rPr>
            <a:t>Impact</a:t>
          </a:r>
          <a:endParaRPr lang="en-GB" sz="2400" b="1" dirty="0">
            <a:solidFill>
              <a:schemeClr val="bg1"/>
            </a:solidFill>
          </a:endParaRPr>
        </a:p>
      </dgm:t>
    </dgm:pt>
    <dgm:pt modelId="{789F7608-80AF-4453-A93A-B0AF6659E17A}" type="parTrans" cxnId="{9BAD5DBD-5FDC-419A-9FAE-C690671D09B4}">
      <dgm:prSet/>
      <dgm:spPr/>
      <dgm:t>
        <a:bodyPr/>
        <a:lstStyle/>
        <a:p>
          <a:endParaRPr lang="en-GB">
            <a:solidFill>
              <a:schemeClr val="tx1"/>
            </a:solidFill>
          </a:endParaRPr>
        </a:p>
      </dgm:t>
    </dgm:pt>
    <dgm:pt modelId="{AF21A2DB-D6A0-414F-875F-3D64F16B9F88}" type="sibTrans" cxnId="{9BAD5DBD-5FDC-419A-9FAE-C690671D09B4}">
      <dgm:prSet/>
      <dgm:spPr/>
      <dgm:t>
        <a:bodyPr/>
        <a:lstStyle/>
        <a:p>
          <a:endParaRPr lang="en-GB">
            <a:solidFill>
              <a:schemeClr val="tx1"/>
            </a:solidFill>
          </a:endParaRPr>
        </a:p>
      </dgm:t>
    </dgm:pt>
    <dgm:pt modelId="{D9D41C3F-4776-442A-A053-0936ADA20BC4}">
      <dgm:prSet custT="1"/>
      <dgm:spPr>
        <a:solidFill>
          <a:srgbClr val="4D738A">
            <a:alpha val="70000"/>
          </a:srgbClr>
        </a:solidFill>
      </dgm:spPr>
      <dgm:t>
        <a:bodyPr/>
        <a:lstStyle/>
        <a:p>
          <a:r>
            <a:rPr lang="en-GB" sz="2400" b="1" dirty="0" smtClean="0">
              <a:solidFill>
                <a:schemeClr val="bg1"/>
              </a:solidFill>
            </a:rPr>
            <a:t>Environment</a:t>
          </a:r>
          <a:endParaRPr lang="en-GB" sz="2400" b="1" dirty="0">
            <a:solidFill>
              <a:schemeClr val="bg1"/>
            </a:solidFill>
          </a:endParaRPr>
        </a:p>
      </dgm:t>
    </dgm:pt>
    <dgm:pt modelId="{05D5AD4C-FAB9-4BC6-A09A-DDD46751B502}" type="parTrans" cxnId="{5EEE35D0-9E65-430A-BE54-5532444914F3}">
      <dgm:prSet/>
      <dgm:spPr/>
      <dgm:t>
        <a:bodyPr/>
        <a:lstStyle/>
        <a:p>
          <a:endParaRPr lang="en-GB">
            <a:solidFill>
              <a:schemeClr val="tx1"/>
            </a:solidFill>
          </a:endParaRPr>
        </a:p>
      </dgm:t>
    </dgm:pt>
    <dgm:pt modelId="{49522790-94E1-486B-A5F2-89E3C85D0A18}" type="sibTrans" cxnId="{5EEE35D0-9E65-430A-BE54-5532444914F3}">
      <dgm:prSet/>
      <dgm:spPr/>
      <dgm:t>
        <a:bodyPr/>
        <a:lstStyle/>
        <a:p>
          <a:endParaRPr lang="en-GB">
            <a:solidFill>
              <a:schemeClr val="tx1"/>
            </a:solidFill>
          </a:endParaRPr>
        </a:p>
      </dgm:t>
    </dgm:pt>
    <dgm:pt modelId="{80047215-D342-4547-B118-A756FB5DD649}" type="pres">
      <dgm:prSet presAssocID="{7CDBC4C6-AC41-497A-B617-0C7079B35558}" presName="Name0" presStyleCnt="0">
        <dgm:presLayoutVars>
          <dgm:chPref val="1"/>
          <dgm:dir/>
          <dgm:animOne val="branch"/>
          <dgm:animLvl val="lvl"/>
          <dgm:resizeHandles/>
        </dgm:presLayoutVars>
      </dgm:prSet>
      <dgm:spPr/>
      <dgm:t>
        <a:bodyPr/>
        <a:lstStyle/>
        <a:p>
          <a:endParaRPr lang="en-GB"/>
        </a:p>
      </dgm:t>
    </dgm:pt>
    <dgm:pt modelId="{CD2DA432-048E-4B3C-A581-302A2E2BA159}" type="pres">
      <dgm:prSet presAssocID="{4979CB95-3CE3-4D53-B221-94D02D230788}" presName="vertOne" presStyleCnt="0"/>
      <dgm:spPr/>
      <dgm:t>
        <a:bodyPr/>
        <a:lstStyle/>
        <a:p>
          <a:endParaRPr lang="en-GB"/>
        </a:p>
      </dgm:t>
    </dgm:pt>
    <dgm:pt modelId="{BC26F1AB-E1C4-4A7E-9005-203814DD24BC}" type="pres">
      <dgm:prSet presAssocID="{4979CB95-3CE3-4D53-B221-94D02D230788}" presName="txOne" presStyleLbl="node0" presStyleIdx="0" presStyleCnt="1" custScaleY="63826">
        <dgm:presLayoutVars>
          <dgm:chPref val="3"/>
        </dgm:presLayoutVars>
      </dgm:prSet>
      <dgm:spPr/>
      <dgm:t>
        <a:bodyPr/>
        <a:lstStyle/>
        <a:p>
          <a:endParaRPr lang="en-GB"/>
        </a:p>
      </dgm:t>
    </dgm:pt>
    <dgm:pt modelId="{D83712D0-DD0F-4DE6-8E34-78A81CA9A0AA}" type="pres">
      <dgm:prSet presAssocID="{4979CB95-3CE3-4D53-B221-94D02D230788}" presName="parTransOne" presStyleCnt="0"/>
      <dgm:spPr/>
      <dgm:t>
        <a:bodyPr/>
        <a:lstStyle/>
        <a:p>
          <a:endParaRPr lang="en-GB"/>
        </a:p>
      </dgm:t>
    </dgm:pt>
    <dgm:pt modelId="{95BA4FE6-367A-4CFF-931A-D81FA21751BD}" type="pres">
      <dgm:prSet presAssocID="{4979CB95-3CE3-4D53-B221-94D02D230788}" presName="horzOne" presStyleCnt="0"/>
      <dgm:spPr/>
      <dgm:t>
        <a:bodyPr/>
        <a:lstStyle/>
        <a:p>
          <a:endParaRPr lang="en-GB"/>
        </a:p>
      </dgm:t>
    </dgm:pt>
    <dgm:pt modelId="{62986CEE-47BF-467B-8A83-12E087E0FE24}" type="pres">
      <dgm:prSet presAssocID="{A810FAD5-AC44-4E21-8FA9-7F07B473216F}" presName="vertTwo" presStyleCnt="0"/>
      <dgm:spPr/>
      <dgm:t>
        <a:bodyPr/>
        <a:lstStyle/>
        <a:p>
          <a:endParaRPr lang="en-GB"/>
        </a:p>
      </dgm:t>
    </dgm:pt>
    <dgm:pt modelId="{1095B457-A8A3-4F88-A884-4265FEF36CDE}" type="pres">
      <dgm:prSet presAssocID="{A810FAD5-AC44-4E21-8FA9-7F07B473216F}" presName="txTwo" presStyleLbl="node2" presStyleIdx="0" presStyleCnt="3" custScaleY="50310">
        <dgm:presLayoutVars>
          <dgm:chPref val="3"/>
        </dgm:presLayoutVars>
      </dgm:prSet>
      <dgm:spPr/>
      <dgm:t>
        <a:bodyPr/>
        <a:lstStyle/>
        <a:p>
          <a:endParaRPr lang="en-GB"/>
        </a:p>
      </dgm:t>
    </dgm:pt>
    <dgm:pt modelId="{D4F5D97F-6C2F-480B-B7A1-7D54D37636E8}" type="pres">
      <dgm:prSet presAssocID="{A810FAD5-AC44-4E21-8FA9-7F07B473216F}" presName="parTransTwo" presStyleCnt="0"/>
      <dgm:spPr/>
      <dgm:t>
        <a:bodyPr/>
        <a:lstStyle/>
        <a:p>
          <a:endParaRPr lang="en-GB"/>
        </a:p>
      </dgm:t>
    </dgm:pt>
    <dgm:pt modelId="{D94A5812-900C-471C-B5CB-3BDAFF3016B3}" type="pres">
      <dgm:prSet presAssocID="{A810FAD5-AC44-4E21-8FA9-7F07B473216F}" presName="horzTwo" presStyleCnt="0"/>
      <dgm:spPr/>
      <dgm:t>
        <a:bodyPr/>
        <a:lstStyle/>
        <a:p>
          <a:endParaRPr lang="en-GB"/>
        </a:p>
      </dgm:t>
    </dgm:pt>
    <dgm:pt modelId="{79D6F580-165A-4355-9F6F-2F26110E748A}" type="pres">
      <dgm:prSet presAssocID="{B6C4D319-02E7-4ECC-87BC-6F4458356015}" presName="vertThree" presStyleCnt="0"/>
      <dgm:spPr/>
    </dgm:pt>
    <dgm:pt modelId="{2D7F5482-7DBC-43BA-A7BD-EBF3A0083EEC}" type="pres">
      <dgm:prSet presAssocID="{B6C4D319-02E7-4ECC-87BC-6F4458356015}" presName="txThree" presStyleLbl="node3" presStyleIdx="0" presStyleCnt="3">
        <dgm:presLayoutVars>
          <dgm:chPref val="3"/>
        </dgm:presLayoutVars>
      </dgm:prSet>
      <dgm:spPr/>
      <dgm:t>
        <a:bodyPr/>
        <a:lstStyle/>
        <a:p>
          <a:endParaRPr lang="en-GB"/>
        </a:p>
      </dgm:t>
    </dgm:pt>
    <dgm:pt modelId="{FA48E6E1-B4A2-4267-819A-9072C3417649}" type="pres">
      <dgm:prSet presAssocID="{B6C4D319-02E7-4ECC-87BC-6F4458356015}" presName="horzThree" presStyleCnt="0"/>
      <dgm:spPr/>
    </dgm:pt>
    <dgm:pt modelId="{C1646160-1CCB-4758-A60E-86615C35F267}" type="pres">
      <dgm:prSet presAssocID="{9459166E-6670-4ED0-AACC-04AF5713A62F}" presName="sibSpaceTwo" presStyleCnt="0"/>
      <dgm:spPr/>
      <dgm:t>
        <a:bodyPr/>
        <a:lstStyle/>
        <a:p>
          <a:endParaRPr lang="en-GB"/>
        </a:p>
      </dgm:t>
    </dgm:pt>
    <dgm:pt modelId="{DA95872C-4988-426F-8AD9-4F603F4ACAE7}" type="pres">
      <dgm:prSet presAssocID="{3CD1A971-5DAA-4E44-852D-423D467A6F0C}" presName="vertTwo" presStyleCnt="0"/>
      <dgm:spPr/>
      <dgm:t>
        <a:bodyPr/>
        <a:lstStyle/>
        <a:p>
          <a:endParaRPr lang="en-GB"/>
        </a:p>
      </dgm:t>
    </dgm:pt>
    <dgm:pt modelId="{1C83A54A-F09E-4BD4-B033-4CDD9B400C7A}" type="pres">
      <dgm:prSet presAssocID="{3CD1A971-5DAA-4E44-852D-423D467A6F0C}" presName="txTwo" presStyleLbl="node2" presStyleIdx="1" presStyleCnt="3" custScaleY="50309">
        <dgm:presLayoutVars>
          <dgm:chPref val="3"/>
        </dgm:presLayoutVars>
      </dgm:prSet>
      <dgm:spPr/>
      <dgm:t>
        <a:bodyPr/>
        <a:lstStyle/>
        <a:p>
          <a:endParaRPr lang="en-GB"/>
        </a:p>
      </dgm:t>
    </dgm:pt>
    <dgm:pt modelId="{9D546F18-D460-40A8-97CA-07977C99E060}" type="pres">
      <dgm:prSet presAssocID="{3CD1A971-5DAA-4E44-852D-423D467A6F0C}" presName="parTransTwo" presStyleCnt="0"/>
      <dgm:spPr/>
      <dgm:t>
        <a:bodyPr/>
        <a:lstStyle/>
        <a:p>
          <a:endParaRPr lang="en-GB"/>
        </a:p>
      </dgm:t>
    </dgm:pt>
    <dgm:pt modelId="{F0B23E6F-EAC1-450F-BB59-CA6752261F45}" type="pres">
      <dgm:prSet presAssocID="{3CD1A971-5DAA-4E44-852D-423D467A6F0C}" presName="horzTwo" presStyleCnt="0"/>
      <dgm:spPr/>
      <dgm:t>
        <a:bodyPr/>
        <a:lstStyle/>
        <a:p>
          <a:endParaRPr lang="en-GB"/>
        </a:p>
      </dgm:t>
    </dgm:pt>
    <dgm:pt modelId="{0D211061-D0F8-483A-8988-C35AFCC3A884}" type="pres">
      <dgm:prSet presAssocID="{C6851B95-95EF-4D71-A482-1F5EF8898C73}" presName="vertThree" presStyleCnt="0"/>
      <dgm:spPr/>
    </dgm:pt>
    <dgm:pt modelId="{4024F3F1-0235-4193-8A5C-7EBE83DCCB08}" type="pres">
      <dgm:prSet presAssocID="{C6851B95-95EF-4D71-A482-1F5EF8898C73}" presName="txThree" presStyleLbl="node3" presStyleIdx="1" presStyleCnt="3">
        <dgm:presLayoutVars>
          <dgm:chPref val="3"/>
        </dgm:presLayoutVars>
      </dgm:prSet>
      <dgm:spPr/>
      <dgm:t>
        <a:bodyPr/>
        <a:lstStyle/>
        <a:p>
          <a:endParaRPr lang="en-GB"/>
        </a:p>
      </dgm:t>
    </dgm:pt>
    <dgm:pt modelId="{965494E1-9FD7-4E4D-8C28-77EF39BD9CD9}" type="pres">
      <dgm:prSet presAssocID="{C6851B95-95EF-4D71-A482-1F5EF8898C73}" presName="horzThree" presStyleCnt="0"/>
      <dgm:spPr/>
    </dgm:pt>
    <dgm:pt modelId="{735B3F05-B6ED-4C6D-9A21-06A85FA3D301}" type="pres">
      <dgm:prSet presAssocID="{AF21A2DB-D6A0-414F-875F-3D64F16B9F88}" presName="sibSpaceTwo" presStyleCnt="0"/>
      <dgm:spPr/>
      <dgm:t>
        <a:bodyPr/>
        <a:lstStyle/>
        <a:p>
          <a:endParaRPr lang="en-GB"/>
        </a:p>
      </dgm:t>
    </dgm:pt>
    <dgm:pt modelId="{5B1DF4DE-2CC3-4A9A-92AF-6FFFCE71D58D}" type="pres">
      <dgm:prSet presAssocID="{D9D41C3F-4776-442A-A053-0936ADA20BC4}" presName="vertTwo" presStyleCnt="0"/>
      <dgm:spPr/>
      <dgm:t>
        <a:bodyPr/>
        <a:lstStyle/>
        <a:p>
          <a:endParaRPr lang="en-GB"/>
        </a:p>
      </dgm:t>
    </dgm:pt>
    <dgm:pt modelId="{341BD9DC-3C29-4C1F-A040-4804CD20A7FF}" type="pres">
      <dgm:prSet presAssocID="{D9D41C3F-4776-442A-A053-0936ADA20BC4}" presName="txTwo" presStyleLbl="node2" presStyleIdx="2" presStyleCnt="3" custScaleY="50309">
        <dgm:presLayoutVars>
          <dgm:chPref val="3"/>
        </dgm:presLayoutVars>
      </dgm:prSet>
      <dgm:spPr/>
      <dgm:t>
        <a:bodyPr/>
        <a:lstStyle/>
        <a:p>
          <a:endParaRPr lang="en-GB"/>
        </a:p>
      </dgm:t>
    </dgm:pt>
    <dgm:pt modelId="{A9B2CC8D-FA7B-4893-AA4F-A62148FF10A5}" type="pres">
      <dgm:prSet presAssocID="{D9D41C3F-4776-442A-A053-0936ADA20BC4}" presName="parTransTwo" presStyleCnt="0"/>
      <dgm:spPr/>
      <dgm:t>
        <a:bodyPr/>
        <a:lstStyle/>
        <a:p>
          <a:endParaRPr lang="en-GB"/>
        </a:p>
      </dgm:t>
    </dgm:pt>
    <dgm:pt modelId="{3FCC817D-168F-4617-9416-C03E7F803580}" type="pres">
      <dgm:prSet presAssocID="{D9D41C3F-4776-442A-A053-0936ADA20BC4}" presName="horzTwo" presStyleCnt="0"/>
      <dgm:spPr/>
      <dgm:t>
        <a:bodyPr/>
        <a:lstStyle/>
        <a:p>
          <a:endParaRPr lang="en-GB"/>
        </a:p>
      </dgm:t>
    </dgm:pt>
    <dgm:pt modelId="{D24ACDDB-4ECA-4073-8D9F-E260EF0BBBBD}" type="pres">
      <dgm:prSet presAssocID="{D419D81A-E0B9-4B08-A03D-F74102EA6752}" presName="vertThree" presStyleCnt="0"/>
      <dgm:spPr/>
    </dgm:pt>
    <dgm:pt modelId="{CCF4EC52-E247-40F5-AC90-6B3836169A58}" type="pres">
      <dgm:prSet presAssocID="{D419D81A-E0B9-4B08-A03D-F74102EA6752}" presName="txThree" presStyleLbl="node3" presStyleIdx="2" presStyleCnt="3">
        <dgm:presLayoutVars>
          <dgm:chPref val="3"/>
        </dgm:presLayoutVars>
      </dgm:prSet>
      <dgm:spPr/>
      <dgm:t>
        <a:bodyPr/>
        <a:lstStyle/>
        <a:p>
          <a:endParaRPr lang="en-GB"/>
        </a:p>
      </dgm:t>
    </dgm:pt>
    <dgm:pt modelId="{B192CE01-56BA-4EC1-976D-9BA2249E086F}" type="pres">
      <dgm:prSet presAssocID="{D419D81A-E0B9-4B08-A03D-F74102EA6752}" presName="horzThree" presStyleCnt="0"/>
      <dgm:spPr/>
    </dgm:pt>
  </dgm:ptLst>
  <dgm:cxnLst>
    <dgm:cxn modelId="{5EEE35D0-9E65-430A-BE54-5532444914F3}" srcId="{4979CB95-3CE3-4D53-B221-94D02D230788}" destId="{D9D41C3F-4776-442A-A053-0936ADA20BC4}" srcOrd="2" destOrd="0" parTransId="{05D5AD4C-FAB9-4BC6-A09A-DDD46751B502}" sibTransId="{49522790-94E1-486B-A5F2-89E3C85D0A18}"/>
    <dgm:cxn modelId="{2AC0DBE2-57D9-44B1-9669-8A7EF558CBED}" srcId="{7CDBC4C6-AC41-497A-B617-0C7079B35558}" destId="{4979CB95-3CE3-4D53-B221-94D02D230788}" srcOrd="0" destOrd="0" parTransId="{18059E5F-5779-4EEB-8DB6-F1AFFCC0759A}" sibTransId="{7DC7C621-746C-4873-8FAE-4A766706580D}"/>
    <dgm:cxn modelId="{BE5C7970-DAE3-4128-BA82-3045E0206C0B}" type="presOf" srcId="{C6851B95-95EF-4D71-A482-1F5EF8898C73}" destId="{4024F3F1-0235-4193-8A5C-7EBE83DCCB08}" srcOrd="0" destOrd="0" presId="urn:microsoft.com/office/officeart/2005/8/layout/hierarchy4"/>
    <dgm:cxn modelId="{D966F81E-C678-42AD-87D8-BED7BEE768C3}" srcId="{D9D41C3F-4776-442A-A053-0936ADA20BC4}" destId="{D419D81A-E0B9-4B08-A03D-F74102EA6752}" srcOrd="0" destOrd="0" parTransId="{C71F498E-3972-49C9-AE40-4A6E7DDE1392}" sibTransId="{2B157C7C-784B-436A-BB4B-B01AB0E39752}"/>
    <dgm:cxn modelId="{9BAD5DBD-5FDC-419A-9FAE-C690671D09B4}" srcId="{4979CB95-3CE3-4D53-B221-94D02D230788}" destId="{3CD1A971-5DAA-4E44-852D-423D467A6F0C}" srcOrd="1" destOrd="0" parTransId="{789F7608-80AF-4453-A93A-B0AF6659E17A}" sibTransId="{AF21A2DB-D6A0-414F-875F-3D64F16B9F88}"/>
    <dgm:cxn modelId="{22ED9C52-7691-4D1E-A941-9EB9DA34BAE9}" type="presOf" srcId="{7CDBC4C6-AC41-497A-B617-0C7079B35558}" destId="{80047215-D342-4547-B118-A756FB5DD649}" srcOrd="0" destOrd="0" presId="urn:microsoft.com/office/officeart/2005/8/layout/hierarchy4"/>
    <dgm:cxn modelId="{BC70D887-ED25-4EE4-BF66-3D7B6983416F}" srcId="{A810FAD5-AC44-4E21-8FA9-7F07B473216F}" destId="{B6C4D319-02E7-4ECC-87BC-6F4458356015}" srcOrd="0" destOrd="0" parTransId="{A131E636-08E7-4DD9-9628-61BC77187CBA}" sibTransId="{7C495603-D2C4-4938-AFAB-BA05C000FB31}"/>
    <dgm:cxn modelId="{D1324760-E7EB-40DC-9879-B9F0176C1E91}" srcId="{3CD1A971-5DAA-4E44-852D-423D467A6F0C}" destId="{C6851B95-95EF-4D71-A482-1F5EF8898C73}" srcOrd="0" destOrd="0" parTransId="{8955D3DA-3B06-4B6B-A8DD-B0807738CA04}" sibTransId="{C03F4949-5B3B-4BA1-BC32-8AC63A3CAE7F}"/>
    <dgm:cxn modelId="{A547FA13-C239-4576-BB0F-831678C28E5F}" type="presOf" srcId="{D9D41C3F-4776-442A-A053-0936ADA20BC4}" destId="{341BD9DC-3C29-4C1F-A040-4804CD20A7FF}" srcOrd="0" destOrd="0" presId="urn:microsoft.com/office/officeart/2005/8/layout/hierarchy4"/>
    <dgm:cxn modelId="{B32D9F3A-AAF0-416F-B6C9-0A572F318C28}" type="presOf" srcId="{D419D81A-E0B9-4B08-A03D-F74102EA6752}" destId="{CCF4EC52-E247-40F5-AC90-6B3836169A58}" srcOrd="0" destOrd="0" presId="urn:microsoft.com/office/officeart/2005/8/layout/hierarchy4"/>
    <dgm:cxn modelId="{F643BDB5-6CD3-417D-8DBF-343F046522EF}" type="presOf" srcId="{3CD1A971-5DAA-4E44-852D-423D467A6F0C}" destId="{1C83A54A-F09E-4BD4-B033-4CDD9B400C7A}" srcOrd="0" destOrd="0" presId="urn:microsoft.com/office/officeart/2005/8/layout/hierarchy4"/>
    <dgm:cxn modelId="{1F5C38F5-41C8-4E50-A66A-E07C933079AA}" srcId="{4979CB95-3CE3-4D53-B221-94D02D230788}" destId="{A810FAD5-AC44-4E21-8FA9-7F07B473216F}" srcOrd="0" destOrd="0" parTransId="{DDA67940-8D25-47C0-82A6-66CBA4526E2C}" sibTransId="{9459166E-6670-4ED0-AACC-04AF5713A62F}"/>
    <dgm:cxn modelId="{D7DEAD38-BD02-40D1-ABC8-3913B869D330}" type="presOf" srcId="{B6C4D319-02E7-4ECC-87BC-6F4458356015}" destId="{2D7F5482-7DBC-43BA-A7BD-EBF3A0083EEC}" srcOrd="0" destOrd="0" presId="urn:microsoft.com/office/officeart/2005/8/layout/hierarchy4"/>
    <dgm:cxn modelId="{769576C2-25DB-444F-92F6-B2DFECD04812}" type="presOf" srcId="{A810FAD5-AC44-4E21-8FA9-7F07B473216F}" destId="{1095B457-A8A3-4F88-A884-4265FEF36CDE}" srcOrd="0" destOrd="0" presId="urn:microsoft.com/office/officeart/2005/8/layout/hierarchy4"/>
    <dgm:cxn modelId="{99C8A870-7C2F-4FB7-B126-71C828D36299}" type="presOf" srcId="{4979CB95-3CE3-4D53-B221-94D02D230788}" destId="{BC26F1AB-E1C4-4A7E-9005-203814DD24BC}" srcOrd="0" destOrd="0" presId="urn:microsoft.com/office/officeart/2005/8/layout/hierarchy4"/>
    <dgm:cxn modelId="{93B232C0-F054-40A7-84DF-1E5E015C1B4E}" type="presParOf" srcId="{80047215-D342-4547-B118-A756FB5DD649}" destId="{CD2DA432-048E-4B3C-A581-302A2E2BA159}" srcOrd="0" destOrd="0" presId="urn:microsoft.com/office/officeart/2005/8/layout/hierarchy4"/>
    <dgm:cxn modelId="{C1D4CBA7-243A-45F7-8298-786231F74D77}" type="presParOf" srcId="{CD2DA432-048E-4B3C-A581-302A2E2BA159}" destId="{BC26F1AB-E1C4-4A7E-9005-203814DD24BC}" srcOrd="0" destOrd="0" presId="urn:microsoft.com/office/officeart/2005/8/layout/hierarchy4"/>
    <dgm:cxn modelId="{7647C762-2C4B-431A-B39E-3D72EEE425C6}" type="presParOf" srcId="{CD2DA432-048E-4B3C-A581-302A2E2BA159}" destId="{D83712D0-DD0F-4DE6-8E34-78A81CA9A0AA}" srcOrd="1" destOrd="0" presId="urn:microsoft.com/office/officeart/2005/8/layout/hierarchy4"/>
    <dgm:cxn modelId="{D00E6DED-8C36-4E93-BC1C-99B589A3E62E}" type="presParOf" srcId="{CD2DA432-048E-4B3C-A581-302A2E2BA159}" destId="{95BA4FE6-367A-4CFF-931A-D81FA21751BD}" srcOrd="2" destOrd="0" presId="urn:microsoft.com/office/officeart/2005/8/layout/hierarchy4"/>
    <dgm:cxn modelId="{96A061E9-D3C9-46CE-8447-C254CB6ED58E}" type="presParOf" srcId="{95BA4FE6-367A-4CFF-931A-D81FA21751BD}" destId="{62986CEE-47BF-467B-8A83-12E087E0FE24}" srcOrd="0" destOrd="0" presId="urn:microsoft.com/office/officeart/2005/8/layout/hierarchy4"/>
    <dgm:cxn modelId="{B37EA7CA-613E-49A5-AF4E-43748635AA04}" type="presParOf" srcId="{62986CEE-47BF-467B-8A83-12E087E0FE24}" destId="{1095B457-A8A3-4F88-A884-4265FEF36CDE}" srcOrd="0" destOrd="0" presId="urn:microsoft.com/office/officeart/2005/8/layout/hierarchy4"/>
    <dgm:cxn modelId="{97178A63-D1A7-4068-B05A-473A9902E2FA}" type="presParOf" srcId="{62986CEE-47BF-467B-8A83-12E087E0FE24}" destId="{D4F5D97F-6C2F-480B-B7A1-7D54D37636E8}" srcOrd="1" destOrd="0" presId="urn:microsoft.com/office/officeart/2005/8/layout/hierarchy4"/>
    <dgm:cxn modelId="{4741B854-D2E5-4946-8C98-91801CB5DCBC}" type="presParOf" srcId="{62986CEE-47BF-467B-8A83-12E087E0FE24}" destId="{D94A5812-900C-471C-B5CB-3BDAFF3016B3}" srcOrd="2" destOrd="0" presId="urn:microsoft.com/office/officeart/2005/8/layout/hierarchy4"/>
    <dgm:cxn modelId="{F97F0536-D697-46E1-984C-901037630581}" type="presParOf" srcId="{D94A5812-900C-471C-B5CB-3BDAFF3016B3}" destId="{79D6F580-165A-4355-9F6F-2F26110E748A}" srcOrd="0" destOrd="0" presId="urn:microsoft.com/office/officeart/2005/8/layout/hierarchy4"/>
    <dgm:cxn modelId="{65268A67-32D0-4B56-84B6-B0501E288E5C}" type="presParOf" srcId="{79D6F580-165A-4355-9F6F-2F26110E748A}" destId="{2D7F5482-7DBC-43BA-A7BD-EBF3A0083EEC}" srcOrd="0" destOrd="0" presId="urn:microsoft.com/office/officeart/2005/8/layout/hierarchy4"/>
    <dgm:cxn modelId="{9433FE34-4BCD-46B6-8F39-196C7FF8E49F}" type="presParOf" srcId="{79D6F580-165A-4355-9F6F-2F26110E748A}" destId="{FA48E6E1-B4A2-4267-819A-9072C3417649}" srcOrd="1" destOrd="0" presId="urn:microsoft.com/office/officeart/2005/8/layout/hierarchy4"/>
    <dgm:cxn modelId="{2964C07D-EF6F-406F-8482-5DADD246B41F}" type="presParOf" srcId="{95BA4FE6-367A-4CFF-931A-D81FA21751BD}" destId="{C1646160-1CCB-4758-A60E-86615C35F267}" srcOrd="1" destOrd="0" presId="urn:microsoft.com/office/officeart/2005/8/layout/hierarchy4"/>
    <dgm:cxn modelId="{9A6C1EB2-61EC-4013-8B9F-4A0BCE1EB7BC}" type="presParOf" srcId="{95BA4FE6-367A-4CFF-931A-D81FA21751BD}" destId="{DA95872C-4988-426F-8AD9-4F603F4ACAE7}" srcOrd="2" destOrd="0" presId="urn:microsoft.com/office/officeart/2005/8/layout/hierarchy4"/>
    <dgm:cxn modelId="{32C22010-9CC9-4639-8EA1-2DAD2611B85E}" type="presParOf" srcId="{DA95872C-4988-426F-8AD9-4F603F4ACAE7}" destId="{1C83A54A-F09E-4BD4-B033-4CDD9B400C7A}" srcOrd="0" destOrd="0" presId="urn:microsoft.com/office/officeart/2005/8/layout/hierarchy4"/>
    <dgm:cxn modelId="{8524A65E-677A-4A17-B0E1-B71A1F3CE44E}" type="presParOf" srcId="{DA95872C-4988-426F-8AD9-4F603F4ACAE7}" destId="{9D546F18-D460-40A8-97CA-07977C99E060}" srcOrd="1" destOrd="0" presId="urn:microsoft.com/office/officeart/2005/8/layout/hierarchy4"/>
    <dgm:cxn modelId="{8F134EB2-59CD-4238-ADC7-B9C503E1D797}" type="presParOf" srcId="{DA95872C-4988-426F-8AD9-4F603F4ACAE7}" destId="{F0B23E6F-EAC1-450F-BB59-CA6752261F45}" srcOrd="2" destOrd="0" presId="urn:microsoft.com/office/officeart/2005/8/layout/hierarchy4"/>
    <dgm:cxn modelId="{45C7650E-6937-46CE-8F65-D2C9F43E9E4B}" type="presParOf" srcId="{F0B23E6F-EAC1-450F-BB59-CA6752261F45}" destId="{0D211061-D0F8-483A-8988-C35AFCC3A884}" srcOrd="0" destOrd="0" presId="urn:microsoft.com/office/officeart/2005/8/layout/hierarchy4"/>
    <dgm:cxn modelId="{2D7C15C5-732D-4604-A904-2685B51EAF4D}" type="presParOf" srcId="{0D211061-D0F8-483A-8988-C35AFCC3A884}" destId="{4024F3F1-0235-4193-8A5C-7EBE83DCCB08}" srcOrd="0" destOrd="0" presId="urn:microsoft.com/office/officeart/2005/8/layout/hierarchy4"/>
    <dgm:cxn modelId="{A77814F7-E491-4B24-A75E-937E571D9E1B}" type="presParOf" srcId="{0D211061-D0F8-483A-8988-C35AFCC3A884}" destId="{965494E1-9FD7-4E4D-8C28-77EF39BD9CD9}" srcOrd="1" destOrd="0" presId="urn:microsoft.com/office/officeart/2005/8/layout/hierarchy4"/>
    <dgm:cxn modelId="{A3F2C770-6A56-4CE0-BF3A-2F6C69036E9A}" type="presParOf" srcId="{95BA4FE6-367A-4CFF-931A-D81FA21751BD}" destId="{735B3F05-B6ED-4C6D-9A21-06A85FA3D301}" srcOrd="3" destOrd="0" presId="urn:microsoft.com/office/officeart/2005/8/layout/hierarchy4"/>
    <dgm:cxn modelId="{1AE001A0-DF12-43A1-8849-7C7BEA2F7B28}" type="presParOf" srcId="{95BA4FE6-367A-4CFF-931A-D81FA21751BD}" destId="{5B1DF4DE-2CC3-4A9A-92AF-6FFFCE71D58D}" srcOrd="4" destOrd="0" presId="urn:microsoft.com/office/officeart/2005/8/layout/hierarchy4"/>
    <dgm:cxn modelId="{0E616F20-538E-450E-91EB-AEEDA0D711C8}" type="presParOf" srcId="{5B1DF4DE-2CC3-4A9A-92AF-6FFFCE71D58D}" destId="{341BD9DC-3C29-4C1F-A040-4804CD20A7FF}" srcOrd="0" destOrd="0" presId="urn:microsoft.com/office/officeart/2005/8/layout/hierarchy4"/>
    <dgm:cxn modelId="{1C0A2779-F3BB-40D7-AD88-246D7A89A072}" type="presParOf" srcId="{5B1DF4DE-2CC3-4A9A-92AF-6FFFCE71D58D}" destId="{A9B2CC8D-FA7B-4893-AA4F-A62148FF10A5}" srcOrd="1" destOrd="0" presId="urn:microsoft.com/office/officeart/2005/8/layout/hierarchy4"/>
    <dgm:cxn modelId="{2FA5F075-ECEF-48DB-ACFE-FB81262688E4}" type="presParOf" srcId="{5B1DF4DE-2CC3-4A9A-92AF-6FFFCE71D58D}" destId="{3FCC817D-168F-4617-9416-C03E7F803580}" srcOrd="2" destOrd="0" presId="urn:microsoft.com/office/officeart/2005/8/layout/hierarchy4"/>
    <dgm:cxn modelId="{D137D4F3-5D0D-4FC6-A40E-652F9FDD293A}" type="presParOf" srcId="{3FCC817D-168F-4617-9416-C03E7F803580}" destId="{D24ACDDB-4ECA-4073-8D9F-E260EF0BBBBD}" srcOrd="0" destOrd="0" presId="urn:microsoft.com/office/officeart/2005/8/layout/hierarchy4"/>
    <dgm:cxn modelId="{00D8BEBB-53B9-477E-9D0D-5C28328256E7}" type="presParOf" srcId="{D24ACDDB-4ECA-4073-8D9F-E260EF0BBBBD}" destId="{CCF4EC52-E247-40F5-AC90-6B3836169A58}" srcOrd="0" destOrd="0" presId="urn:microsoft.com/office/officeart/2005/8/layout/hierarchy4"/>
    <dgm:cxn modelId="{E9334F2A-20D8-4067-9272-C9B9BAAE08E4}" type="presParOf" srcId="{D24ACDDB-4ECA-4073-8D9F-E260EF0BBBBD}" destId="{B192CE01-56BA-4EC1-976D-9BA2249E086F}"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1C17FF-55A4-4A89-A8A8-EBD9387A72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A981179-2619-4FCF-87B3-30DC236250F2}">
      <dgm:prSet phldrT="[Text]"/>
      <dgm:spPr>
        <a:solidFill>
          <a:srgbClr val="4D738A"/>
        </a:solidFill>
      </dgm:spPr>
      <dgm:t>
        <a:bodyPr/>
        <a:lstStyle/>
        <a:p>
          <a:pPr algn="l"/>
          <a:r>
            <a:rPr lang="en-GB" b="1" dirty="0" smtClean="0">
              <a:solidFill>
                <a:schemeClr val="bg1"/>
              </a:solidFill>
              <a:latin typeface="+mj-lt"/>
            </a:rPr>
            <a:t>Main panel responsibilities</a:t>
          </a:r>
          <a:endParaRPr lang="en-GB" b="1" dirty="0">
            <a:solidFill>
              <a:schemeClr val="bg1"/>
            </a:solidFill>
            <a:latin typeface="+mj-lt"/>
          </a:endParaRPr>
        </a:p>
      </dgm:t>
    </dgm:pt>
    <dgm:pt modelId="{B6986371-B858-417D-96D4-ED2D4FB79743}" type="parTrans" cxnId="{350CA965-B029-43B9-ACCF-8C6A0B22B881}">
      <dgm:prSet/>
      <dgm:spPr/>
      <dgm:t>
        <a:bodyPr/>
        <a:lstStyle/>
        <a:p>
          <a:pPr algn="l"/>
          <a:endParaRPr lang="en-GB"/>
        </a:p>
      </dgm:t>
    </dgm:pt>
    <dgm:pt modelId="{9DF87E4A-15FF-4467-9C06-57FF1B28E6F4}" type="sibTrans" cxnId="{350CA965-B029-43B9-ACCF-8C6A0B22B881}">
      <dgm:prSet/>
      <dgm:spPr/>
      <dgm:t>
        <a:bodyPr/>
        <a:lstStyle/>
        <a:p>
          <a:pPr algn="l"/>
          <a:endParaRPr lang="en-GB"/>
        </a:p>
      </dgm:t>
    </dgm:pt>
    <dgm:pt modelId="{B1C98317-56A9-4EE5-8E6F-317C24FD7677}">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smtClean="0">
              <a:solidFill>
                <a:schemeClr val="tx2"/>
              </a:solidFill>
              <a:latin typeface="+mj-lt"/>
            </a:rPr>
            <a:t>Developing the panel criteria and working methods</a:t>
          </a:r>
        </a:p>
      </dgm:t>
    </dgm:pt>
    <dgm:pt modelId="{748BAB3C-35D4-4950-9F36-4680F4262308}" type="parTrans" cxnId="{1A1C5F6C-9ABD-4DFD-AA47-A5016E8CB586}">
      <dgm:prSet/>
      <dgm:spPr/>
      <dgm:t>
        <a:bodyPr/>
        <a:lstStyle/>
        <a:p>
          <a:pPr algn="l"/>
          <a:endParaRPr lang="en-GB"/>
        </a:p>
      </dgm:t>
    </dgm:pt>
    <dgm:pt modelId="{BAE2BFA4-F8B3-4685-BA26-DFF1B7EA22D5}" type="sibTrans" cxnId="{1A1C5F6C-9ABD-4DFD-AA47-A5016E8CB586}">
      <dgm:prSet/>
      <dgm:spPr/>
      <dgm:t>
        <a:bodyPr/>
        <a:lstStyle/>
        <a:p>
          <a:pPr algn="l"/>
          <a:endParaRPr lang="en-GB"/>
        </a:p>
      </dgm:t>
    </dgm:pt>
    <dgm:pt modelId="{D0BD03B1-E1B4-498B-B2D7-531C8A066245}">
      <dgm:prSet phldrT="[Text]"/>
      <dgm:spPr>
        <a:solidFill>
          <a:srgbClr val="4D738A"/>
        </a:solidFill>
      </dgm:spPr>
      <dgm:t>
        <a:bodyPr/>
        <a:lstStyle/>
        <a:p>
          <a:pPr marL="144000" indent="-144000" algn="l">
            <a:lnSpc>
              <a:spcPct val="100000"/>
            </a:lnSpc>
            <a:spcBef>
              <a:spcPts val="600"/>
            </a:spcBef>
            <a:spcAft>
              <a:spcPts val="1200"/>
            </a:spcAft>
          </a:pPr>
          <a:r>
            <a:rPr lang="en-GB" b="1" dirty="0" smtClean="0">
              <a:solidFill>
                <a:schemeClr val="bg1"/>
              </a:solidFill>
              <a:latin typeface="+mj-lt"/>
            </a:rPr>
            <a:t>Sub-panel responsibilities</a:t>
          </a:r>
          <a:endParaRPr lang="en-GB" b="1" dirty="0">
            <a:solidFill>
              <a:schemeClr val="bg1"/>
            </a:solidFill>
            <a:latin typeface="+mj-lt"/>
          </a:endParaRPr>
        </a:p>
      </dgm:t>
    </dgm:pt>
    <dgm:pt modelId="{1860099A-D7E1-4EEB-9DE5-D21A4697FA69}" type="parTrans" cxnId="{24C7455A-29B7-4819-B9A5-D8F07274A16C}">
      <dgm:prSet/>
      <dgm:spPr/>
      <dgm:t>
        <a:bodyPr/>
        <a:lstStyle/>
        <a:p>
          <a:pPr algn="l"/>
          <a:endParaRPr lang="en-GB"/>
        </a:p>
      </dgm:t>
    </dgm:pt>
    <dgm:pt modelId="{570DE46E-497B-4542-AC2F-40F6D21D9935}" type="sibTrans" cxnId="{24C7455A-29B7-4819-B9A5-D8F07274A16C}">
      <dgm:prSet/>
      <dgm:spPr/>
      <dgm:t>
        <a:bodyPr/>
        <a:lstStyle/>
        <a:p>
          <a:pPr algn="l"/>
          <a:endParaRPr lang="en-GB"/>
        </a:p>
      </dgm:t>
    </dgm:pt>
    <dgm:pt modelId="{6F661D63-A329-4CCA-A15B-BBB984F5285C}">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smtClean="0">
              <a:solidFill>
                <a:schemeClr val="tx2"/>
              </a:solidFill>
              <a:latin typeface="+mj-lt"/>
            </a:rPr>
            <a:t>Contributing to the main panel criteria and working methods</a:t>
          </a:r>
          <a:endParaRPr lang="en-GB" dirty="0">
            <a:solidFill>
              <a:schemeClr val="tx2"/>
            </a:solidFill>
            <a:latin typeface="+mj-lt"/>
          </a:endParaRPr>
        </a:p>
      </dgm:t>
    </dgm:pt>
    <dgm:pt modelId="{A748F642-338A-4753-8594-D171C3C1C3DD}" type="parTrans" cxnId="{3F96DA72-9C39-4F2C-8927-92D2D3E558A5}">
      <dgm:prSet/>
      <dgm:spPr/>
      <dgm:t>
        <a:bodyPr/>
        <a:lstStyle/>
        <a:p>
          <a:endParaRPr lang="en-GB"/>
        </a:p>
      </dgm:t>
    </dgm:pt>
    <dgm:pt modelId="{AB0A36B9-88B2-41A2-B457-E8A8A9584A12}" type="sibTrans" cxnId="{3F96DA72-9C39-4F2C-8927-92D2D3E558A5}">
      <dgm:prSet/>
      <dgm:spPr/>
      <dgm:t>
        <a:bodyPr/>
        <a:lstStyle/>
        <a:p>
          <a:endParaRPr lang="en-GB"/>
        </a:p>
      </dgm:t>
    </dgm:pt>
    <dgm:pt modelId="{9E471BBF-66DB-45CC-A906-8BB5917CAAC8}">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smtClean="0">
              <a:solidFill>
                <a:schemeClr val="tx2"/>
              </a:solidFill>
              <a:latin typeface="+mj-lt"/>
            </a:rPr>
            <a:t>Ensuring adherence to the criteria/procedures and consistent application of the overall assessment standards</a:t>
          </a:r>
        </a:p>
      </dgm:t>
    </dgm:pt>
    <dgm:pt modelId="{34FAACC9-EB63-4F49-8BA8-56A6F5D5FAEC}" type="parTrans" cxnId="{EA9B4357-8225-42AB-BA68-C0AB8A848547}">
      <dgm:prSet/>
      <dgm:spPr/>
      <dgm:t>
        <a:bodyPr/>
        <a:lstStyle/>
        <a:p>
          <a:endParaRPr lang="en-GB"/>
        </a:p>
      </dgm:t>
    </dgm:pt>
    <dgm:pt modelId="{31D1C123-6476-4B61-BD8C-1910B352A671}" type="sibTrans" cxnId="{EA9B4357-8225-42AB-BA68-C0AB8A848547}">
      <dgm:prSet/>
      <dgm:spPr/>
      <dgm:t>
        <a:bodyPr/>
        <a:lstStyle/>
        <a:p>
          <a:endParaRPr lang="en-GB"/>
        </a:p>
      </dgm:t>
    </dgm:pt>
    <dgm:pt modelId="{A95ACEBB-85AE-46A4-8A8B-610E505F43AF}">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smtClean="0">
              <a:solidFill>
                <a:schemeClr val="tx2"/>
              </a:solidFill>
              <a:latin typeface="+mj-lt"/>
            </a:rPr>
            <a:t>Signing off the outcomes</a:t>
          </a:r>
        </a:p>
      </dgm:t>
    </dgm:pt>
    <dgm:pt modelId="{48E9DEAD-62D3-41BE-BBFE-243DAA996022}" type="parTrans" cxnId="{60555BA0-82A0-4C36-A1E6-B651A0852F22}">
      <dgm:prSet/>
      <dgm:spPr/>
      <dgm:t>
        <a:bodyPr/>
        <a:lstStyle/>
        <a:p>
          <a:endParaRPr lang="en-GB"/>
        </a:p>
      </dgm:t>
    </dgm:pt>
    <dgm:pt modelId="{930E5712-9B12-437D-84A8-4FEFE76C34C1}" type="sibTrans" cxnId="{60555BA0-82A0-4C36-A1E6-B651A0852F22}">
      <dgm:prSet/>
      <dgm:spPr/>
      <dgm:t>
        <a:bodyPr/>
        <a:lstStyle/>
        <a:p>
          <a:endParaRPr lang="en-GB"/>
        </a:p>
      </dgm:t>
    </dgm:pt>
    <dgm:pt modelId="{ED8A5761-70F5-4AF4-9D0B-DAF7950DF684}">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smtClean="0">
              <a:solidFill>
                <a:schemeClr val="tx2"/>
              </a:solidFill>
              <a:latin typeface="+mj-lt"/>
            </a:rPr>
            <a:t>Assessing submissions and recommending the outcomes</a:t>
          </a:r>
        </a:p>
        <a:p>
          <a:pPr marL="144000" indent="-144000" algn="l">
            <a:lnSpc>
              <a:spcPct val="100000"/>
            </a:lnSpc>
            <a:spcBef>
              <a:spcPts val="600"/>
            </a:spcBef>
            <a:spcAft>
              <a:spcPts val="1200"/>
            </a:spcAft>
          </a:pPr>
          <a:endParaRPr lang="en-GB" dirty="0">
            <a:solidFill>
              <a:schemeClr val="tx2"/>
            </a:solidFill>
          </a:endParaRPr>
        </a:p>
      </dgm:t>
    </dgm:pt>
    <dgm:pt modelId="{267B0986-2469-4333-B992-00DFE7076620}" type="parTrans" cxnId="{458112B1-501C-47D9-B512-5F11A91BA696}">
      <dgm:prSet/>
      <dgm:spPr/>
      <dgm:t>
        <a:bodyPr/>
        <a:lstStyle/>
        <a:p>
          <a:endParaRPr lang="en-GB"/>
        </a:p>
      </dgm:t>
    </dgm:pt>
    <dgm:pt modelId="{332E8A2E-B543-48B6-A47B-59828E00626E}" type="sibTrans" cxnId="{458112B1-501C-47D9-B512-5F11A91BA696}">
      <dgm:prSet/>
      <dgm:spPr/>
      <dgm:t>
        <a:bodyPr/>
        <a:lstStyle/>
        <a:p>
          <a:endParaRPr lang="en-GB"/>
        </a:p>
      </dgm:t>
    </dgm:pt>
    <dgm:pt modelId="{D1C7E2BE-FFBF-41FF-8799-4717B624E7D0}" type="pres">
      <dgm:prSet presAssocID="{9E1C17FF-55A4-4A89-A8A8-EBD9387A726A}" presName="Name0" presStyleCnt="0">
        <dgm:presLayoutVars>
          <dgm:dir/>
          <dgm:animLvl val="lvl"/>
          <dgm:resizeHandles val="exact"/>
        </dgm:presLayoutVars>
      </dgm:prSet>
      <dgm:spPr/>
      <dgm:t>
        <a:bodyPr/>
        <a:lstStyle/>
        <a:p>
          <a:endParaRPr lang="en-GB"/>
        </a:p>
      </dgm:t>
    </dgm:pt>
    <dgm:pt modelId="{2ACF8B85-EF07-4B02-9EAE-0B9A6E3FC0C1}" type="pres">
      <dgm:prSet presAssocID="{5A981179-2619-4FCF-87B3-30DC236250F2}" presName="composite" presStyleCnt="0"/>
      <dgm:spPr/>
    </dgm:pt>
    <dgm:pt modelId="{90D67F4F-A2D9-4131-8BB9-08E537DD785D}" type="pres">
      <dgm:prSet presAssocID="{5A981179-2619-4FCF-87B3-30DC236250F2}" presName="parTx" presStyleLbl="alignNode1" presStyleIdx="0" presStyleCnt="2" custLinFactY="-30332" custLinFactNeighborX="-386" custLinFactNeighborY="-100000">
        <dgm:presLayoutVars>
          <dgm:chMax val="0"/>
          <dgm:chPref val="0"/>
          <dgm:bulletEnabled val="1"/>
        </dgm:presLayoutVars>
      </dgm:prSet>
      <dgm:spPr/>
      <dgm:t>
        <a:bodyPr/>
        <a:lstStyle/>
        <a:p>
          <a:endParaRPr lang="en-GB"/>
        </a:p>
      </dgm:t>
    </dgm:pt>
    <dgm:pt modelId="{9E079ABB-3823-4D0A-9379-2790EFBC7242}" type="pres">
      <dgm:prSet presAssocID="{5A981179-2619-4FCF-87B3-30DC236250F2}" presName="desTx" presStyleLbl="alignAccFollowNode1" presStyleIdx="0" presStyleCnt="2">
        <dgm:presLayoutVars>
          <dgm:bulletEnabled val="1"/>
        </dgm:presLayoutVars>
      </dgm:prSet>
      <dgm:spPr/>
      <dgm:t>
        <a:bodyPr/>
        <a:lstStyle/>
        <a:p>
          <a:endParaRPr lang="en-GB"/>
        </a:p>
      </dgm:t>
    </dgm:pt>
    <dgm:pt modelId="{02B9522B-827C-4270-8BAE-88C6F546BAA4}" type="pres">
      <dgm:prSet presAssocID="{9DF87E4A-15FF-4467-9C06-57FF1B28E6F4}" presName="space" presStyleCnt="0"/>
      <dgm:spPr/>
    </dgm:pt>
    <dgm:pt modelId="{52266E5F-0824-4FA3-ADCF-7DD40B903F76}" type="pres">
      <dgm:prSet presAssocID="{D0BD03B1-E1B4-498B-B2D7-531C8A066245}" presName="composite" presStyleCnt="0"/>
      <dgm:spPr/>
    </dgm:pt>
    <dgm:pt modelId="{586DE207-BBC9-4A88-A998-D2AEC89EAF79}" type="pres">
      <dgm:prSet presAssocID="{D0BD03B1-E1B4-498B-B2D7-531C8A066245}" presName="parTx" presStyleLbl="alignNode1" presStyleIdx="1" presStyleCnt="2" custLinFactNeighborX="-4195" custLinFactNeighborY="2344">
        <dgm:presLayoutVars>
          <dgm:chMax val="0"/>
          <dgm:chPref val="0"/>
          <dgm:bulletEnabled val="1"/>
        </dgm:presLayoutVars>
      </dgm:prSet>
      <dgm:spPr/>
      <dgm:t>
        <a:bodyPr/>
        <a:lstStyle/>
        <a:p>
          <a:endParaRPr lang="en-GB"/>
        </a:p>
      </dgm:t>
    </dgm:pt>
    <dgm:pt modelId="{04E149B8-C0C8-4A54-B9BA-0DE75698D2C8}" type="pres">
      <dgm:prSet presAssocID="{D0BD03B1-E1B4-498B-B2D7-531C8A066245}" presName="desTx" presStyleLbl="alignAccFollowNode1" presStyleIdx="1" presStyleCnt="2" custLinFactNeighborX="-4195" custLinFactNeighborY="503">
        <dgm:presLayoutVars>
          <dgm:bulletEnabled val="1"/>
        </dgm:presLayoutVars>
      </dgm:prSet>
      <dgm:spPr/>
      <dgm:t>
        <a:bodyPr/>
        <a:lstStyle/>
        <a:p>
          <a:endParaRPr lang="en-GB"/>
        </a:p>
      </dgm:t>
    </dgm:pt>
  </dgm:ptLst>
  <dgm:cxnLst>
    <dgm:cxn modelId="{A4E92298-D59A-458A-AEAE-31836C0967BA}" type="presOf" srcId="{B1C98317-56A9-4EE5-8E6F-317C24FD7677}" destId="{9E079ABB-3823-4D0A-9379-2790EFBC7242}" srcOrd="0" destOrd="0" presId="urn:microsoft.com/office/officeart/2005/8/layout/hList1"/>
    <dgm:cxn modelId="{7513D558-ED21-4BE3-B256-921FA248653C}" type="presOf" srcId="{ED8A5761-70F5-4AF4-9D0B-DAF7950DF684}" destId="{04E149B8-C0C8-4A54-B9BA-0DE75698D2C8}" srcOrd="0" destOrd="1" presId="urn:microsoft.com/office/officeart/2005/8/layout/hList1"/>
    <dgm:cxn modelId="{01DF2CF2-29BC-4EA5-9544-3212F2B9E54A}" type="presOf" srcId="{A95ACEBB-85AE-46A4-8A8B-610E505F43AF}" destId="{9E079ABB-3823-4D0A-9379-2790EFBC7242}" srcOrd="0" destOrd="2" presId="urn:microsoft.com/office/officeart/2005/8/layout/hList1"/>
    <dgm:cxn modelId="{42BD4606-DE71-4719-B01F-E7AC79044DCE}" type="presOf" srcId="{D0BD03B1-E1B4-498B-B2D7-531C8A066245}" destId="{586DE207-BBC9-4A88-A998-D2AEC89EAF79}" srcOrd="0" destOrd="0" presId="urn:microsoft.com/office/officeart/2005/8/layout/hList1"/>
    <dgm:cxn modelId="{AB62F2E6-4702-4739-A31D-F9B98BAAC791}" type="presOf" srcId="{9E471BBF-66DB-45CC-A906-8BB5917CAAC8}" destId="{9E079ABB-3823-4D0A-9379-2790EFBC7242}" srcOrd="0" destOrd="1" presId="urn:microsoft.com/office/officeart/2005/8/layout/hList1"/>
    <dgm:cxn modelId="{458112B1-501C-47D9-B512-5F11A91BA696}" srcId="{D0BD03B1-E1B4-498B-B2D7-531C8A066245}" destId="{ED8A5761-70F5-4AF4-9D0B-DAF7950DF684}" srcOrd="1" destOrd="0" parTransId="{267B0986-2469-4333-B992-00DFE7076620}" sibTransId="{332E8A2E-B543-48B6-A47B-59828E00626E}"/>
    <dgm:cxn modelId="{60555BA0-82A0-4C36-A1E6-B651A0852F22}" srcId="{5A981179-2619-4FCF-87B3-30DC236250F2}" destId="{A95ACEBB-85AE-46A4-8A8B-610E505F43AF}" srcOrd="2" destOrd="0" parTransId="{48E9DEAD-62D3-41BE-BBFE-243DAA996022}" sibTransId="{930E5712-9B12-437D-84A8-4FEFE76C34C1}"/>
    <dgm:cxn modelId="{09B2F256-6442-4F87-B3F5-6B20DBB1A049}" type="presOf" srcId="{5A981179-2619-4FCF-87B3-30DC236250F2}" destId="{90D67F4F-A2D9-4131-8BB9-08E537DD785D}" srcOrd="0" destOrd="0" presId="urn:microsoft.com/office/officeart/2005/8/layout/hList1"/>
    <dgm:cxn modelId="{64A63AC3-9E92-48C5-84B6-DE508415F284}" type="presOf" srcId="{6F661D63-A329-4CCA-A15B-BBB984F5285C}" destId="{04E149B8-C0C8-4A54-B9BA-0DE75698D2C8}" srcOrd="0" destOrd="0" presId="urn:microsoft.com/office/officeart/2005/8/layout/hList1"/>
    <dgm:cxn modelId="{24C7455A-29B7-4819-B9A5-D8F07274A16C}" srcId="{9E1C17FF-55A4-4A89-A8A8-EBD9387A726A}" destId="{D0BD03B1-E1B4-498B-B2D7-531C8A066245}" srcOrd="1" destOrd="0" parTransId="{1860099A-D7E1-4EEB-9DE5-D21A4697FA69}" sibTransId="{570DE46E-497B-4542-AC2F-40F6D21D9935}"/>
    <dgm:cxn modelId="{C716CA86-A8A2-458D-88C9-9A31D05344CF}" type="presOf" srcId="{9E1C17FF-55A4-4A89-A8A8-EBD9387A726A}" destId="{D1C7E2BE-FFBF-41FF-8799-4717B624E7D0}" srcOrd="0" destOrd="0" presId="urn:microsoft.com/office/officeart/2005/8/layout/hList1"/>
    <dgm:cxn modelId="{350CA965-B029-43B9-ACCF-8C6A0B22B881}" srcId="{9E1C17FF-55A4-4A89-A8A8-EBD9387A726A}" destId="{5A981179-2619-4FCF-87B3-30DC236250F2}" srcOrd="0" destOrd="0" parTransId="{B6986371-B858-417D-96D4-ED2D4FB79743}" sibTransId="{9DF87E4A-15FF-4467-9C06-57FF1B28E6F4}"/>
    <dgm:cxn modelId="{3F96DA72-9C39-4F2C-8927-92D2D3E558A5}" srcId="{D0BD03B1-E1B4-498B-B2D7-531C8A066245}" destId="{6F661D63-A329-4CCA-A15B-BBB984F5285C}" srcOrd="0" destOrd="0" parTransId="{A748F642-338A-4753-8594-D171C3C1C3DD}" sibTransId="{AB0A36B9-88B2-41A2-B457-E8A8A9584A12}"/>
    <dgm:cxn modelId="{EA9B4357-8225-42AB-BA68-C0AB8A848547}" srcId="{5A981179-2619-4FCF-87B3-30DC236250F2}" destId="{9E471BBF-66DB-45CC-A906-8BB5917CAAC8}" srcOrd="1" destOrd="0" parTransId="{34FAACC9-EB63-4F49-8BA8-56A6F5D5FAEC}" sibTransId="{31D1C123-6476-4B61-BD8C-1910B352A671}"/>
    <dgm:cxn modelId="{1A1C5F6C-9ABD-4DFD-AA47-A5016E8CB586}" srcId="{5A981179-2619-4FCF-87B3-30DC236250F2}" destId="{B1C98317-56A9-4EE5-8E6F-317C24FD7677}" srcOrd="0" destOrd="0" parTransId="{748BAB3C-35D4-4950-9F36-4680F4262308}" sibTransId="{BAE2BFA4-F8B3-4685-BA26-DFF1B7EA22D5}"/>
    <dgm:cxn modelId="{36F6AAC5-CCC0-4770-AE5D-2B49C5567C4D}" type="presParOf" srcId="{D1C7E2BE-FFBF-41FF-8799-4717B624E7D0}" destId="{2ACF8B85-EF07-4B02-9EAE-0B9A6E3FC0C1}" srcOrd="0" destOrd="0" presId="urn:microsoft.com/office/officeart/2005/8/layout/hList1"/>
    <dgm:cxn modelId="{208DE287-216D-4645-AF51-A1FDED6BD296}" type="presParOf" srcId="{2ACF8B85-EF07-4B02-9EAE-0B9A6E3FC0C1}" destId="{90D67F4F-A2D9-4131-8BB9-08E537DD785D}" srcOrd="0" destOrd="0" presId="urn:microsoft.com/office/officeart/2005/8/layout/hList1"/>
    <dgm:cxn modelId="{F4C299F0-6317-4042-B40D-DD1DF5B572CE}" type="presParOf" srcId="{2ACF8B85-EF07-4B02-9EAE-0B9A6E3FC0C1}" destId="{9E079ABB-3823-4D0A-9379-2790EFBC7242}" srcOrd="1" destOrd="0" presId="urn:microsoft.com/office/officeart/2005/8/layout/hList1"/>
    <dgm:cxn modelId="{19A6453C-C65E-43CA-A754-9A4E571F76E7}" type="presParOf" srcId="{D1C7E2BE-FFBF-41FF-8799-4717B624E7D0}" destId="{02B9522B-827C-4270-8BAE-88C6F546BAA4}" srcOrd="1" destOrd="0" presId="urn:microsoft.com/office/officeart/2005/8/layout/hList1"/>
    <dgm:cxn modelId="{6FE1ABB4-7784-4304-B8BE-B54280859800}" type="presParOf" srcId="{D1C7E2BE-FFBF-41FF-8799-4717B624E7D0}" destId="{52266E5F-0824-4FA3-ADCF-7DD40B903F76}" srcOrd="2" destOrd="0" presId="urn:microsoft.com/office/officeart/2005/8/layout/hList1"/>
    <dgm:cxn modelId="{3B615284-903C-4AC8-8E0C-69D217E697DD}" type="presParOf" srcId="{52266E5F-0824-4FA3-ADCF-7DD40B903F76}" destId="{586DE207-BBC9-4A88-A998-D2AEC89EAF79}" srcOrd="0" destOrd="0" presId="urn:microsoft.com/office/officeart/2005/8/layout/hList1"/>
    <dgm:cxn modelId="{76F33ABF-C111-4652-BE2F-A1EC6C592B3D}" type="presParOf" srcId="{52266E5F-0824-4FA3-ADCF-7DD40B903F76}" destId="{04E149B8-C0C8-4A54-B9BA-0DE75698D2C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DA987D-EE48-4C6B-9FFC-3FF63CEE24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0EB897D-DE37-4547-9E3F-6016BB08B89A}">
      <dgm:prSet/>
      <dgm:spPr>
        <a:solidFill>
          <a:srgbClr val="4D738A"/>
        </a:solidFill>
      </dgm:spPr>
      <dgm:t>
        <a:bodyPr/>
        <a:lstStyle/>
        <a:p>
          <a:pPr rtl="0"/>
          <a:r>
            <a:rPr lang="en-GB" b="1" dirty="0" smtClean="0">
              <a:latin typeface="+mj-lt"/>
            </a:rPr>
            <a:t>Consistency with REF 2014</a:t>
          </a:r>
          <a:endParaRPr lang="en-GB" b="1" dirty="0">
            <a:latin typeface="+mj-lt"/>
          </a:endParaRPr>
        </a:p>
      </dgm:t>
    </dgm:pt>
    <dgm:pt modelId="{B66A2B81-5D01-42BB-9F98-AC445F9A5E2B}" type="parTrans" cxnId="{935E42A5-FE48-49DD-A92D-A86D3AE61183}">
      <dgm:prSet/>
      <dgm:spPr/>
      <dgm:t>
        <a:bodyPr/>
        <a:lstStyle/>
        <a:p>
          <a:endParaRPr lang="en-GB"/>
        </a:p>
      </dgm:t>
    </dgm:pt>
    <dgm:pt modelId="{4DAD84F2-A9A5-448A-9349-DD23D26B8689}" type="sibTrans" cxnId="{935E42A5-FE48-49DD-A92D-A86D3AE61183}">
      <dgm:prSet/>
      <dgm:spPr/>
      <dgm:t>
        <a:bodyPr/>
        <a:lstStyle/>
        <a:p>
          <a:endParaRPr lang="en-GB"/>
        </a:p>
      </dgm:t>
    </dgm:pt>
    <dgm:pt modelId="{8FE9275C-17BE-4695-8C0A-162ADB51A5AC}">
      <dgm:prSet/>
      <dgm:spPr/>
      <dgm:t>
        <a:bodyPr/>
        <a:lstStyle/>
        <a:p>
          <a:pPr rtl="0"/>
          <a:r>
            <a:rPr lang="en-GB" dirty="0" smtClean="0">
              <a:solidFill>
                <a:srgbClr val="4D738A"/>
              </a:solidFill>
              <a:latin typeface="+mj-lt"/>
            </a:rPr>
            <a:t>Impact remains non-portable</a:t>
          </a:r>
          <a:endParaRPr lang="en-GB" dirty="0">
            <a:solidFill>
              <a:srgbClr val="4D738A"/>
            </a:solidFill>
            <a:latin typeface="+mj-lt"/>
          </a:endParaRPr>
        </a:p>
      </dgm:t>
    </dgm:pt>
    <dgm:pt modelId="{E1D0202C-22BB-4FF2-BF1C-953EF585A506}" type="parTrans" cxnId="{0E718643-8553-4F30-91B1-CF1B3058D1ED}">
      <dgm:prSet/>
      <dgm:spPr/>
      <dgm:t>
        <a:bodyPr/>
        <a:lstStyle/>
        <a:p>
          <a:endParaRPr lang="en-GB"/>
        </a:p>
      </dgm:t>
    </dgm:pt>
    <dgm:pt modelId="{942184D5-7849-46D7-8011-8F967A77E728}" type="sibTrans" cxnId="{0E718643-8553-4F30-91B1-CF1B3058D1ED}">
      <dgm:prSet/>
      <dgm:spPr/>
      <dgm:t>
        <a:bodyPr/>
        <a:lstStyle/>
        <a:p>
          <a:endParaRPr lang="en-GB"/>
        </a:p>
      </dgm:t>
    </dgm:pt>
    <dgm:pt modelId="{5D74B4A5-A3CF-412A-8541-31190B0A16E3}">
      <dgm:prSet/>
      <dgm:spPr/>
      <dgm:t>
        <a:bodyPr/>
        <a:lstStyle/>
        <a:p>
          <a:pPr rtl="0"/>
          <a:r>
            <a:rPr lang="en-GB" dirty="0" smtClean="0">
              <a:solidFill>
                <a:srgbClr val="4D738A"/>
              </a:solidFill>
              <a:latin typeface="+mj-lt"/>
            </a:rPr>
            <a:t>2* quality threshold</a:t>
          </a:r>
          <a:endParaRPr lang="en-GB" dirty="0">
            <a:solidFill>
              <a:srgbClr val="4D738A"/>
            </a:solidFill>
            <a:latin typeface="+mj-lt"/>
          </a:endParaRPr>
        </a:p>
      </dgm:t>
    </dgm:pt>
    <dgm:pt modelId="{F7C68342-B5AC-45A2-A317-D1F4AC63799B}" type="parTrans" cxnId="{3325EA7C-359E-453C-9A36-1135C79794C0}">
      <dgm:prSet/>
      <dgm:spPr/>
      <dgm:t>
        <a:bodyPr/>
        <a:lstStyle/>
        <a:p>
          <a:endParaRPr lang="en-GB"/>
        </a:p>
      </dgm:t>
    </dgm:pt>
    <dgm:pt modelId="{161C74AC-629B-4C0A-AE74-4E756D8167C1}" type="sibTrans" cxnId="{3325EA7C-359E-453C-9A36-1135C79794C0}">
      <dgm:prSet/>
      <dgm:spPr/>
      <dgm:t>
        <a:bodyPr/>
        <a:lstStyle/>
        <a:p>
          <a:endParaRPr lang="en-GB"/>
        </a:p>
      </dgm:t>
    </dgm:pt>
    <dgm:pt modelId="{AF8EE704-0385-4EB9-84F5-F9265348E5B6}">
      <dgm:prSet/>
      <dgm:spPr/>
      <dgm:t>
        <a:bodyPr/>
        <a:lstStyle/>
        <a:p>
          <a:pPr rtl="0"/>
          <a:r>
            <a:rPr lang="en-GB" dirty="0" smtClean="0">
              <a:solidFill>
                <a:srgbClr val="4D738A"/>
              </a:solidFill>
              <a:latin typeface="+mj-lt"/>
            </a:rPr>
            <a:t>Timeframe:</a:t>
          </a:r>
          <a:endParaRPr lang="en-GB" dirty="0">
            <a:solidFill>
              <a:srgbClr val="4D738A"/>
            </a:solidFill>
            <a:latin typeface="+mj-lt"/>
          </a:endParaRPr>
        </a:p>
      </dgm:t>
    </dgm:pt>
    <dgm:pt modelId="{B20E1603-1616-4416-AB6D-411944C16C70}" type="parTrans" cxnId="{161FDF55-BD78-446C-8D0A-1332068EAAA9}">
      <dgm:prSet/>
      <dgm:spPr/>
      <dgm:t>
        <a:bodyPr/>
        <a:lstStyle/>
        <a:p>
          <a:endParaRPr lang="en-GB"/>
        </a:p>
      </dgm:t>
    </dgm:pt>
    <dgm:pt modelId="{033760A6-DDD0-48C8-842B-5A4BA7137749}" type="sibTrans" cxnId="{161FDF55-BD78-446C-8D0A-1332068EAAA9}">
      <dgm:prSet/>
      <dgm:spPr/>
      <dgm:t>
        <a:bodyPr/>
        <a:lstStyle/>
        <a:p>
          <a:endParaRPr lang="en-GB"/>
        </a:p>
      </dgm:t>
    </dgm:pt>
    <dgm:pt modelId="{D6EDFDEA-8692-420E-B72E-5E339E9BA8D1}">
      <dgm:prSet/>
      <dgm:spPr/>
      <dgm:t>
        <a:bodyPr/>
        <a:lstStyle/>
        <a:p>
          <a:pPr rtl="0"/>
          <a:r>
            <a:rPr lang="en-GB" dirty="0" smtClean="0">
              <a:solidFill>
                <a:srgbClr val="4D738A"/>
              </a:solidFill>
              <a:latin typeface="+mj-lt"/>
            </a:rPr>
            <a:t>1 January 2000 - 31 December 2020 for underpinning research</a:t>
          </a:r>
          <a:endParaRPr lang="en-GB" dirty="0">
            <a:solidFill>
              <a:srgbClr val="4D738A"/>
            </a:solidFill>
            <a:latin typeface="+mj-lt"/>
          </a:endParaRPr>
        </a:p>
      </dgm:t>
    </dgm:pt>
    <dgm:pt modelId="{0C9129C2-E0C9-47B2-A125-AAC7B7282BCA}" type="parTrans" cxnId="{CF594ED2-3836-41D5-98F9-1FFAA34A6690}">
      <dgm:prSet/>
      <dgm:spPr/>
      <dgm:t>
        <a:bodyPr/>
        <a:lstStyle/>
        <a:p>
          <a:endParaRPr lang="en-GB"/>
        </a:p>
      </dgm:t>
    </dgm:pt>
    <dgm:pt modelId="{1E6A6937-51C2-47BE-8997-7A50B6586A35}" type="sibTrans" cxnId="{CF594ED2-3836-41D5-98F9-1FFAA34A6690}">
      <dgm:prSet/>
      <dgm:spPr/>
      <dgm:t>
        <a:bodyPr/>
        <a:lstStyle/>
        <a:p>
          <a:endParaRPr lang="en-GB"/>
        </a:p>
      </dgm:t>
    </dgm:pt>
    <dgm:pt modelId="{374EB98C-0516-4A37-B79A-0B31318E7079}">
      <dgm:prSet/>
      <dgm:spPr/>
      <dgm:t>
        <a:bodyPr/>
        <a:lstStyle/>
        <a:p>
          <a:pPr rtl="0"/>
          <a:r>
            <a:rPr lang="en-GB" dirty="0" smtClean="0">
              <a:solidFill>
                <a:srgbClr val="4D738A"/>
              </a:solidFill>
              <a:latin typeface="+mj-lt"/>
            </a:rPr>
            <a:t>1 August 2013 - 31 July 2020 for impacts</a:t>
          </a:r>
          <a:endParaRPr lang="en-GB" dirty="0">
            <a:solidFill>
              <a:srgbClr val="4D738A"/>
            </a:solidFill>
            <a:latin typeface="+mj-lt"/>
          </a:endParaRPr>
        </a:p>
      </dgm:t>
    </dgm:pt>
    <dgm:pt modelId="{9D2F9C14-842D-4B93-AF5B-8D09DCBBAB0A}" type="parTrans" cxnId="{03F2C2B2-2593-4FB9-9E60-81C5EB1F6245}">
      <dgm:prSet/>
      <dgm:spPr/>
      <dgm:t>
        <a:bodyPr/>
        <a:lstStyle/>
        <a:p>
          <a:endParaRPr lang="en-GB"/>
        </a:p>
      </dgm:t>
    </dgm:pt>
    <dgm:pt modelId="{13F54D6B-31B4-489B-A61F-54A7F8FA98B5}" type="sibTrans" cxnId="{03F2C2B2-2593-4FB9-9E60-81C5EB1F6245}">
      <dgm:prSet/>
      <dgm:spPr/>
      <dgm:t>
        <a:bodyPr/>
        <a:lstStyle/>
        <a:p>
          <a:endParaRPr lang="en-GB"/>
        </a:p>
      </dgm:t>
    </dgm:pt>
    <dgm:pt modelId="{B60ADF05-1FA5-44DB-AB5E-24F2A855EAEF}">
      <dgm:prSet/>
      <dgm:spPr>
        <a:solidFill>
          <a:srgbClr val="4D738A"/>
        </a:solidFill>
      </dgm:spPr>
      <dgm:t>
        <a:bodyPr/>
        <a:lstStyle/>
        <a:p>
          <a:pPr rtl="0"/>
          <a:r>
            <a:rPr lang="en-GB" b="1" dirty="0" smtClean="0">
              <a:latin typeface="+mj-lt"/>
            </a:rPr>
            <a:t>Refinements</a:t>
          </a:r>
          <a:endParaRPr lang="en-GB" b="1" dirty="0">
            <a:latin typeface="+mj-lt"/>
          </a:endParaRPr>
        </a:p>
      </dgm:t>
    </dgm:pt>
    <dgm:pt modelId="{3C4DD3F8-E9FF-498A-8D02-79D33B166657}" type="parTrans" cxnId="{95B06D68-285C-4362-A385-66DFACAA9D37}">
      <dgm:prSet/>
      <dgm:spPr/>
      <dgm:t>
        <a:bodyPr/>
        <a:lstStyle/>
        <a:p>
          <a:endParaRPr lang="en-GB"/>
        </a:p>
      </dgm:t>
    </dgm:pt>
    <dgm:pt modelId="{44A3C18B-C556-4998-A90B-51A471B4459C}" type="sibTrans" cxnId="{95B06D68-285C-4362-A385-66DFACAA9D37}">
      <dgm:prSet/>
      <dgm:spPr/>
      <dgm:t>
        <a:bodyPr/>
        <a:lstStyle/>
        <a:p>
          <a:endParaRPr lang="en-GB"/>
        </a:p>
      </dgm:t>
    </dgm:pt>
    <dgm:pt modelId="{4FEC15AF-72D1-4119-A11B-E416972FE6D9}">
      <dgm:prSet/>
      <dgm:spPr/>
      <dgm:t>
        <a:bodyPr/>
        <a:lstStyle/>
        <a:p>
          <a:pPr rtl="0"/>
          <a:r>
            <a:rPr lang="en-GB" dirty="0" smtClean="0">
              <a:solidFill>
                <a:srgbClr val="4D738A"/>
              </a:solidFill>
              <a:latin typeface="+mj-lt"/>
            </a:rPr>
            <a:t>Impact template integrated into Environment statement</a:t>
          </a:r>
          <a:endParaRPr lang="en-GB" dirty="0">
            <a:solidFill>
              <a:srgbClr val="4D738A"/>
            </a:solidFill>
            <a:latin typeface="+mj-lt"/>
          </a:endParaRPr>
        </a:p>
      </dgm:t>
    </dgm:pt>
    <dgm:pt modelId="{DF44452B-8A82-4329-B443-A6628CAD4E14}" type="parTrans" cxnId="{5983D005-251A-49FC-BFFB-41458E79CD99}">
      <dgm:prSet/>
      <dgm:spPr/>
      <dgm:t>
        <a:bodyPr/>
        <a:lstStyle/>
        <a:p>
          <a:endParaRPr lang="en-GB"/>
        </a:p>
      </dgm:t>
    </dgm:pt>
    <dgm:pt modelId="{E086FC2E-EF38-40B0-A392-8DC070E61FB3}" type="sibTrans" cxnId="{5983D005-251A-49FC-BFFB-41458E79CD99}">
      <dgm:prSet/>
      <dgm:spPr/>
      <dgm:t>
        <a:bodyPr/>
        <a:lstStyle/>
        <a:p>
          <a:endParaRPr lang="en-GB"/>
        </a:p>
      </dgm:t>
    </dgm:pt>
    <dgm:pt modelId="{128A3F50-0F22-4A25-B24D-3864DF882A78}">
      <dgm:prSet/>
      <dgm:spPr/>
      <dgm:t>
        <a:bodyPr/>
        <a:lstStyle/>
        <a:p>
          <a:pPr rtl="0"/>
          <a:r>
            <a:rPr lang="en-GB" dirty="0" smtClean="0">
              <a:solidFill>
                <a:srgbClr val="4D738A"/>
              </a:solidFill>
              <a:latin typeface="+mj-lt"/>
            </a:rPr>
            <a:t>Impact on teaching </a:t>
          </a:r>
          <a:r>
            <a:rPr lang="en-GB" i="1" dirty="0" smtClean="0">
              <a:solidFill>
                <a:srgbClr val="4D738A"/>
              </a:solidFill>
              <a:latin typeface="+mj-lt"/>
            </a:rPr>
            <a:t>within</a:t>
          </a:r>
          <a:r>
            <a:rPr lang="en-GB" dirty="0" smtClean="0">
              <a:solidFill>
                <a:srgbClr val="4D738A"/>
              </a:solidFill>
              <a:latin typeface="+mj-lt"/>
            </a:rPr>
            <a:t> (and beyond) own HEI is eligible</a:t>
          </a:r>
          <a:endParaRPr lang="en-GB" dirty="0">
            <a:solidFill>
              <a:srgbClr val="4D738A"/>
            </a:solidFill>
            <a:latin typeface="+mj-lt"/>
          </a:endParaRPr>
        </a:p>
      </dgm:t>
    </dgm:pt>
    <dgm:pt modelId="{9C761CFB-EC60-4123-895F-8AF37010819D}" type="parTrans" cxnId="{8B861D23-1393-4266-B7FC-3819F4E6AC05}">
      <dgm:prSet/>
      <dgm:spPr/>
      <dgm:t>
        <a:bodyPr/>
        <a:lstStyle/>
        <a:p>
          <a:endParaRPr lang="en-GB"/>
        </a:p>
      </dgm:t>
    </dgm:pt>
    <dgm:pt modelId="{9D046B9D-34C2-46D3-B295-3949EB9441F3}" type="sibTrans" cxnId="{8B861D23-1393-4266-B7FC-3819F4E6AC05}">
      <dgm:prSet/>
      <dgm:spPr/>
      <dgm:t>
        <a:bodyPr/>
        <a:lstStyle/>
        <a:p>
          <a:endParaRPr lang="en-GB"/>
        </a:p>
      </dgm:t>
    </dgm:pt>
    <dgm:pt modelId="{4E30A542-33DC-47DA-BA10-690E328D829B}">
      <dgm:prSet/>
      <dgm:spPr/>
      <dgm:t>
        <a:bodyPr/>
        <a:lstStyle/>
        <a:p>
          <a:pPr rtl="0"/>
          <a:r>
            <a:rPr lang="en-GB" dirty="0" smtClean="0">
              <a:solidFill>
                <a:srgbClr val="4D738A"/>
              </a:solidFill>
              <a:latin typeface="+mj-lt"/>
            </a:rPr>
            <a:t>Enhanced clarity on scope of underpinning research – bodies of work</a:t>
          </a:r>
          <a:endParaRPr lang="en-GB" dirty="0">
            <a:solidFill>
              <a:srgbClr val="4D738A"/>
            </a:solidFill>
            <a:latin typeface="+mj-lt"/>
          </a:endParaRPr>
        </a:p>
      </dgm:t>
    </dgm:pt>
    <dgm:pt modelId="{FE595791-C048-4259-B73A-11C0C89DEBBE}" type="parTrans" cxnId="{097F0F1D-66A1-452E-BADB-577B7F9200ED}">
      <dgm:prSet/>
      <dgm:spPr/>
      <dgm:t>
        <a:bodyPr/>
        <a:lstStyle/>
        <a:p>
          <a:endParaRPr lang="en-GB"/>
        </a:p>
      </dgm:t>
    </dgm:pt>
    <dgm:pt modelId="{38BAB69B-39D7-44E6-865D-D4BF47584E2A}" type="sibTrans" cxnId="{097F0F1D-66A1-452E-BADB-577B7F9200ED}">
      <dgm:prSet/>
      <dgm:spPr/>
      <dgm:t>
        <a:bodyPr/>
        <a:lstStyle/>
        <a:p>
          <a:endParaRPr lang="en-GB"/>
        </a:p>
      </dgm:t>
    </dgm:pt>
    <dgm:pt modelId="{230CFBB0-0D5C-4483-BEBD-61A6CFCD4BD4}">
      <dgm:prSet/>
      <dgm:spPr/>
      <dgm:t>
        <a:bodyPr/>
        <a:lstStyle/>
        <a:p>
          <a:pPr rtl="0"/>
          <a:r>
            <a:rPr lang="en-GB" dirty="0" smtClean="0">
              <a:solidFill>
                <a:srgbClr val="4D738A"/>
              </a:solidFill>
              <a:latin typeface="+mj-lt"/>
            </a:rPr>
            <a:t>Enhanced guidance on public engagement</a:t>
          </a:r>
          <a:endParaRPr lang="en-GB" dirty="0">
            <a:solidFill>
              <a:srgbClr val="4D738A"/>
            </a:solidFill>
            <a:latin typeface="+mj-lt"/>
          </a:endParaRPr>
        </a:p>
      </dgm:t>
    </dgm:pt>
    <dgm:pt modelId="{6BF86F33-47BD-469B-AA12-48D42833C7FA}" type="parTrans" cxnId="{93145501-4FCB-40EF-99E8-63336A24FF72}">
      <dgm:prSet/>
      <dgm:spPr/>
      <dgm:t>
        <a:bodyPr/>
        <a:lstStyle/>
        <a:p>
          <a:endParaRPr lang="en-GB"/>
        </a:p>
      </dgm:t>
    </dgm:pt>
    <dgm:pt modelId="{B38E39E6-2F36-43DF-809F-496883AAA407}" type="sibTrans" cxnId="{93145501-4FCB-40EF-99E8-63336A24FF72}">
      <dgm:prSet/>
      <dgm:spPr/>
      <dgm:t>
        <a:bodyPr/>
        <a:lstStyle/>
        <a:p>
          <a:endParaRPr lang="en-GB"/>
        </a:p>
      </dgm:t>
    </dgm:pt>
    <dgm:pt modelId="{0718F191-6F44-4DB6-BFA6-B71A54E267D1}">
      <dgm:prSet/>
      <dgm:spPr/>
      <dgm:t>
        <a:bodyPr/>
        <a:lstStyle/>
        <a:p>
          <a:pPr rtl="0"/>
          <a:r>
            <a:rPr lang="en-GB" dirty="0" smtClean="0">
              <a:solidFill>
                <a:srgbClr val="4D738A"/>
              </a:solidFill>
              <a:latin typeface="+mj-lt"/>
            </a:rPr>
            <a:t>Guidance on submitting continued impact case studies</a:t>
          </a:r>
          <a:endParaRPr lang="en-GB" dirty="0">
            <a:solidFill>
              <a:srgbClr val="4D738A"/>
            </a:solidFill>
            <a:latin typeface="+mj-lt"/>
          </a:endParaRPr>
        </a:p>
      </dgm:t>
    </dgm:pt>
    <dgm:pt modelId="{AC4860C4-6DB7-4C5B-85D9-19967961151A}" type="parTrans" cxnId="{8FC2D24C-3B5A-4A58-A22A-E3234EC05DCD}">
      <dgm:prSet/>
      <dgm:spPr/>
    </dgm:pt>
    <dgm:pt modelId="{41BEA201-B340-418E-90F0-7826CCE8842E}" type="sibTrans" cxnId="{8FC2D24C-3B5A-4A58-A22A-E3234EC05DCD}">
      <dgm:prSet/>
      <dgm:spPr/>
    </dgm:pt>
    <dgm:pt modelId="{219A6133-C3D9-4CDD-9D4B-ECF003DB579A}" type="pres">
      <dgm:prSet presAssocID="{6ADA987D-EE48-4C6B-9FFC-3FF63CEE24BC}" presName="linear" presStyleCnt="0">
        <dgm:presLayoutVars>
          <dgm:animLvl val="lvl"/>
          <dgm:resizeHandles val="exact"/>
        </dgm:presLayoutVars>
      </dgm:prSet>
      <dgm:spPr/>
      <dgm:t>
        <a:bodyPr/>
        <a:lstStyle/>
        <a:p>
          <a:endParaRPr lang="en-GB"/>
        </a:p>
      </dgm:t>
    </dgm:pt>
    <dgm:pt modelId="{88C91835-A652-4B37-B600-A4DE2CB1B7CA}" type="pres">
      <dgm:prSet presAssocID="{C0EB897D-DE37-4547-9E3F-6016BB08B89A}" presName="parentText" presStyleLbl="node1" presStyleIdx="0" presStyleCnt="2">
        <dgm:presLayoutVars>
          <dgm:chMax val="0"/>
          <dgm:bulletEnabled val="1"/>
        </dgm:presLayoutVars>
      </dgm:prSet>
      <dgm:spPr/>
      <dgm:t>
        <a:bodyPr/>
        <a:lstStyle/>
        <a:p>
          <a:endParaRPr lang="en-GB"/>
        </a:p>
      </dgm:t>
    </dgm:pt>
    <dgm:pt modelId="{E0E3F8F2-5753-4200-AAFE-7840302622D5}" type="pres">
      <dgm:prSet presAssocID="{C0EB897D-DE37-4547-9E3F-6016BB08B89A}" presName="childText" presStyleLbl="revTx" presStyleIdx="0" presStyleCnt="2">
        <dgm:presLayoutVars>
          <dgm:bulletEnabled val="1"/>
        </dgm:presLayoutVars>
      </dgm:prSet>
      <dgm:spPr/>
      <dgm:t>
        <a:bodyPr/>
        <a:lstStyle/>
        <a:p>
          <a:endParaRPr lang="en-GB"/>
        </a:p>
      </dgm:t>
    </dgm:pt>
    <dgm:pt modelId="{29FD4765-6C5E-4DBB-83A8-8593B1528A80}" type="pres">
      <dgm:prSet presAssocID="{B60ADF05-1FA5-44DB-AB5E-24F2A855EAEF}" presName="parentText" presStyleLbl="node1" presStyleIdx="1" presStyleCnt="2">
        <dgm:presLayoutVars>
          <dgm:chMax val="0"/>
          <dgm:bulletEnabled val="1"/>
        </dgm:presLayoutVars>
      </dgm:prSet>
      <dgm:spPr/>
      <dgm:t>
        <a:bodyPr/>
        <a:lstStyle/>
        <a:p>
          <a:endParaRPr lang="en-GB"/>
        </a:p>
      </dgm:t>
    </dgm:pt>
    <dgm:pt modelId="{34FE02A3-5C9D-4A8B-8335-C5F5CB9365EE}" type="pres">
      <dgm:prSet presAssocID="{B60ADF05-1FA5-44DB-AB5E-24F2A855EAEF}" presName="childText" presStyleLbl="revTx" presStyleIdx="1" presStyleCnt="2">
        <dgm:presLayoutVars>
          <dgm:bulletEnabled val="1"/>
        </dgm:presLayoutVars>
      </dgm:prSet>
      <dgm:spPr/>
      <dgm:t>
        <a:bodyPr/>
        <a:lstStyle/>
        <a:p>
          <a:endParaRPr lang="en-GB"/>
        </a:p>
      </dgm:t>
    </dgm:pt>
  </dgm:ptLst>
  <dgm:cxnLst>
    <dgm:cxn modelId="{03F2C2B2-2593-4FB9-9E60-81C5EB1F6245}" srcId="{AF8EE704-0385-4EB9-84F5-F9265348E5B6}" destId="{374EB98C-0516-4A37-B79A-0B31318E7079}" srcOrd="1" destOrd="0" parTransId="{9D2F9C14-842D-4B93-AF5B-8D09DCBBAB0A}" sibTransId="{13F54D6B-31B4-489B-A61F-54A7F8FA98B5}"/>
    <dgm:cxn modelId="{31F1C8F5-C104-4A9D-819A-007EA9E8F250}" type="presOf" srcId="{D6EDFDEA-8692-420E-B72E-5E339E9BA8D1}" destId="{E0E3F8F2-5753-4200-AAFE-7840302622D5}" srcOrd="0" destOrd="3" presId="urn:microsoft.com/office/officeart/2005/8/layout/vList2"/>
    <dgm:cxn modelId="{2EC95B6F-3C8A-4BDE-A917-C42F971568AC}" type="presOf" srcId="{B60ADF05-1FA5-44DB-AB5E-24F2A855EAEF}" destId="{29FD4765-6C5E-4DBB-83A8-8593B1528A80}" srcOrd="0" destOrd="0" presId="urn:microsoft.com/office/officeart/2005/8/layout/vList2"/>
    <dgm:cxn modelId="{93145501-4FCB-40EF-99E8-63336A24FF72}" srcId="{B60ADF05-1FA5-44DB-AB5E-24F2A855EAEF}" destId="{230CFBB0-0D5C-4483-BEBD-61A6CFCD4BD4}" srcOrd="4" destOrd="0" parTransId="{6BF86F33-47BD-469B-AA12-48D42833C7FA}" sibTransId="{B38E39E6-2F36-43DF-809F-496883AAA407}"/>
    <dgm:cxn modelId="{097F0F1D-66A1-452E-BADB-577B7F9200ED}" srcId="{B60ADF05-1FA5-44DB-AB5E-24F2A855EAEF}" destId="{4E30A542-33DC-47DA-BA10-690E328D829B}" srcOrd="2" destOrd="0" parTransId="{FE595791-C048-4259-B73A-11C0C89DEBBE}" sibTransId="{38BAB69B-39D7-44E6-865D-D4BF47584E2A}"/>
    <dgm:cxn modelId="{3A826C91-3095-4F02-8189-08A8C437BF62}" type="presOf" srcId="{374EB98C-0516-4A37-B79A-0B31318E7079}" destId="{E0E3F8F2-5753-4200-AAFE-7840302622D5}" srcOrd="0" destOrd="4" presId="urn:microsoft.com/office/officeart/2005/8/layout/vList2"/>
    <dgm:cxn modelId="{C78F50BC-5B2A-414B-874D-AE60136A802A}" type="presOf" srcId="{4E30A542-33DC-47DA-BA10-690E328D829B}" destId="{34FE02A3-5C9D-4A8B-8335-C5F5CB9365EE}" srcOrd="0" destOrd="2" presId="urn:microsoft.com/office/officeart/2005/8/layout/vList2"/>
    <dgm:cxn modelId="{8FC2D24C-3B5A-4A58-A22A-E3234EC05DCD}" srcId="{B60ADF05-1FA5-44DB-AB5E-24F2A855EAEF}" destId="{0718F191-6F44-4DB6-BFA6-B71A54E267D1}" srcOrd="3" destOrd="0" parTransId="{AC4860C4-6DB7-4C5B-85D9-19967961151A}" sibTransId="{41BEA201-B340-418E-90F0-7826CCE8842E}"/>
    <dgm:cxn modelId="{B22BD997-9658-443E-B69E-566EF36D0C57}" type="presOf" srcId="{4FEC15AF-72D1-4119-A11B-E416972FE6D9}" destId="{34FE02A3-5C9D-4A8B-8335-C5F5CB9365EE}" srcOrd="0" destOrd="0" presId="urn:microsoft.com/office/officeart/2005/8/layout/vList2"/>
    <dgm:cxn modelId="{0B046845-00D6-4EE1-9FD0-66144CD234A3}" type="presOf" srcId="{6ADA987D-EE48-4C6B-9FFC-3FF63CEE24BC}" destId="{219A6133-C3D9-4CDD-9D4B-ECF003DB579A}" srcOrd="0" destOrd="0" presId="urn:microsoft.com/office/officeart/2005/8/layout/vList2"/>
    <dgm:cxn modelId="{CF594ED2-3836-41D5-98F9-1FFAA34A6690}" srcId="{AF8EE704-0385-4EB9-84F5-F9265348E5B6}" destId="{D6EDFDEA-8692-420E-B72E-5E339E9BA8D1}" srcOrd="0" destOrd="0" parTransId="{0C9129C2-E0C9-47B2-A125-AAC7B7282BCA}" sibTransId="{1E6A6937-51C2-47BE-8997-7A50B6586A35}"/>
    <dgm:cxn modelId="{161FDF55-BD78-446C-8D0A-1332068EAAA9}" srcId="{C0EB897D-DE37-4547-9E3F-6016BB08B89A}" destId="{AF8EE704-0385-4EB9-84F5-F9265348E5B6}" srcOrd="2" destOrd="0" parTransId="{B20E1603-1616-4416-AB6D-411944C16C70}" sibTransId="{033760A6-DDD0-48C8-842B-5A4BA7137749}"/>
    <dgm:cxn modelId="{8B861D23-1393-4266-B7FC-3819F4E6AC05}" srcId="{B60ADF05-1FA5-44DB-AB5E-24F2A855EAEF}" destId="{128A3F50-0F22-4A25-B24D-3864DF882A78}" srcOrd="1" destOrd="0" parTransId="{9C761CFB-EC60-4123-895F-8AF37010819D}" sibTransId="{9D046B9D-34C2-46D3-B295-3949EB9441F3}"/>
    <dgm:cxn modelId="{935E42A5-FE48-49DD-A92D-A86D3AE61183}" srcId="{6ADA987D-EE48-4C6B-9FFC-3FF63CEE24BC}" destId="{C0EB897D-DE37-4547-9E3F-6016BB08B89A}" srcOrd="0" destOrd="0" parTransId="{B66A2B81-5D01-42BB-9F98-AC445F9A5E2B}" sibTransId="{4DAD84F2-A9A5-448A-9349-DD23D26B8689}"/>
    <dgm:cxn modelId="{0E718643-8553-4F30-91B1-CF1B3058D1ED}" srcId="{C0EB897D-DE37-4547-9E3F-6016BB08B89A}" destId="{8FE9275C-17BE-4695-8C0A-162ADB51A5AC}" srcOrd="0" destOrd="0" parTransId="{E1D0202C-22BB-4FF2-BF1C-953EF585A506}" sibTransId="{942184D5-7849-46D7-8011-8F967A77E728}"/>
    <dgm:cxn modelId="{3325EA7C-359E-453C-9A36-1135C79794C0}" srcId="{C0EB897D-DE37-4547-9E3F-6016BB08B89A}" destId="{5D74B4A5-A3CF-412A-8541-31190B0A16E3}" srcOrd="1" destOrd="0" parTransId="{F7C68342-B5AC-45A2-A317-D1F4AC63799B}" sibTransId="{161C74AC-629B-4C0A-AE74-4E756D8167C1}"/>
    <dgm:cxn modelId="{047798F8-AD2D-4D67-BC7D-96889C33E21B}" type="presOf" srcId="{5D74B4A5-A3CF-412A-8541-31190B0A16E3}" destId="{E0E3F8F2-5753-4200-AAFE-7840302622D5}" srcOrd="0" destOrd="1" presId="urn:microsoft.com/office/officeart/2005/8/layout/vList2"/>
    <dgm:cxn modelId="{3C6227CE-08F4-407E-A24E-95F8FC66C44E}" type="presOf" srcId="{8FE9275C-17BE-4695-8C0A-162ADB51A5AC}" destId="{E0E3F8F2-5753-4200-AAFE-7840302622D5}" srcOrd="0" destOrd="0" presId="urn:microsoft.com/office/officeart/2005/8/layout/vList2"/>
    <dgm:cxn modelId="{DA11D796-89BA-447D-B203-B939915E758D}" type="presOf" srcId="{128A3F50-0F22-4A25-B24D-3864DF882A78}" destId="{34FE02A3-5C9D-4A8B-8335-C5F5CB9365EE}" srcOrd="0" destOrd="1" presId="urn:microsoft.com/office/officeart/2005/8/layout/vList2"/>
    <dgm:cxn modelId="{38FFD6F9-D182-4664-B93B-964DDF8FFC69}" type="presOf" srcId="{AF8EE704-0385-4EB9-84F5-F9265348E5B6}" destId="{E0E3F8F2-5753-4200-AAFE-7840302622D5}" srcOrd="0" destOrd="2" presId="urn:microsoft.com/office/officeart/2005/8/layout/vList2"/>
    <dgm:cxn modelId="{5983D005-251A-49FC-BFFB-41458E79CD99}" srcId="{B60ADF05-1FA5-44DB-AB5E-24F2A855EAEF}" destId="{4FEC15AF-72D1-4119-A11B-E416972FE6D9}" srcOrd="0" destOrd="0" parTransId="{DF44452B-8A82-4329-B443-A6628CAD4E14}" sibTransId="{E086FC2E-EF38-40B0-A392-8DC070E61FB3}"/>
    <dgm:cxn modelId="{EF7421F5-007E-4FAE-B2F6-7A03BE5BF747}" type="presOf" srcId="{C0EB897D-DE37-4547-9E3F-6016BB08B89A}" destId="{88C91835-A652-4B37-B600-A4DE2CB1B7CA}" srcOrd="0" destOrd="0" presId="urn:microsoft.com/office/officeart/2005/8/layout/vList2"/>
    <dgm:cxn modelId="{E8C8F008-FDD5-42F7-8F2F-196B6CA33FCA}" type="presOf" srcId="{0718F191-6F44-4DB6-BFA6-B71A54E267D1}" destId="{34FE02A3-5C9D-4A8B-8335-C5F5CB9365EE}" srcOrd="0" destOrd="3" presId="urn:microsoft.com/office/officeart/2005/8/layout/vList2"/>
    <dgm:cxn modelId="{DF14D6D6-7335-420B-ADA9-1B6EC263F4AD}" type="presOf" srcId="{230CFBB0-0D5C-4483-BEBD-61A6CFCD4BD4}" destId="{34FE02A3-5C9D-4A8B-8335-C5F5CB9365EE}" srcOrd="0" destOrd="4" presId="urn:microsoft.com/office/officeart/2005/8/layout/vList2"/>
    <dgm:cxn modelId="{95B06D68-285C-4362-A385-66DFACAA9D37}" srcId="{6ADA987D-EE48-4C6B-9FFC-3FF63CEE24BC}" destId="{B60ADF05-1FA5-44DB-AB5E-24F2A855EAEF}" srcOrd="1" destOrd="0" parTransId="{3C4DD3F8-E9FF-498A-8D02-79D33B166657}" sibTransId="{44A3C18B-C556-4998-A90B-51A471B4459C}"/>
    <dgm:cxn modelId="{69D49642-6700-4618-9228-AA37E88C9CBB}" type="presParOf" srcId="{219A6133-C3D9-4CDD-9D4B-ECF003DB579A}" destId="{88C91835-A652-4B37-B600-A4DE2CB1B7CA}" srcOrd="0" destOrd="0" presId="urn:microsoft.com/office/officeart/2005/8/layout/vList2"/>
    <dgm:cxn modelId="{C5AC685E-CB8A-4284-AD6C-3E90F9C17FE7}" type="presParOf" srcId="{219A6133-C3D9-4CDD-9D4B-ECF003DB579A}" destId="{E0E3F8F2-5753-4200-AAFE-7840302622D5}" srcOrd="1" destOrd="0" presId="urn:microsoft.com/office/officeart/2005/8/layout/vList2"/>
    <dgm:cxn modelId="{0041ADEA-223A-4026-BE04-D26BA76F573E}" type="presParOf" srcId="{219A6133-C3D9-4CDD-9D4B-ECF003DB579A}" destId="{29FD4765-6C5E-4DBB-83A8-8593B1528A80}" srcOrd="2" destOrd="0" presId="urn:microsoft.com/office/officeart/2005/8/layout/vList2"/>
    <dgm:cxn modelId="{874E81C0-FF65-4FC3-80D2-482DA39855F4}" type="presParOf" srcId="{219A6133-C3D9-4CDD-9D4B-ECF003DB579A}" destId="{34FE02A3-5C9D-4A8B-8335-C5F5CB9365EE}"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6F1AB-E1C4-4A7E-9005-203814DD24BC}">
      <dsp:nvSpPr>
        <dsp:cNvPr id="0" name=""/>
        <dsp:cNvSpPr/>
      </dsp:nvSpPr>
      <dsp:spPr>
        <a:xfrm>
          <a:off x="2846" y="1880"/>
          <a:ext cx="7915931" cy="1067645"/>
        </a:xfrm>
        <a:prstGeom prst="roundRect">
          <a:avLst>
            <a:gd name="adj" fmla="val 10000"/>
          </a:avLst>
        </a:prstGeom>
        <a:solidFill>
          <a:srgbClr val="4D738A"/>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smtClean="0">
              <a:solidFill>
                <a:schemeClr val="bg1"/>
              </a:solidFill>
            </a:rPr>
            <a:t>Overall quality</a:t>
          </a:r>
          <a:endParaRPr lang="en-GB" sz="3200" kern="1200" dirty="0">
            <a:solidFill>
              <a:schemeClr val="bg1"/>
            </a:solidFill>
          </a:endParaRPr>
        </a:p>
      </dsp:txBody>
      <dsp:txXfrm>
        <a:off x="34116" y="33150"/>
        <a:ext cx="7853391" cy="1005105"/>
      </dsp:txXfrm>
    </dsp:sp>
    <dsp:sp modelId="{1095B457-A8A3-4F88-A884-4265FEF36CDE}">
      <dsp:nvSpPr>
        <dsp:cNvPr id="0" name=""/>
        <dsp:cNvSpPr/>
      </dsp:nvSpPr>
      <dsp:spPr>
        <a:xfrm>
          <a:off x="10573" y="1256891"/>
          <a:ext cx="2493837" cy="841557"/>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bg1"/>
              </a:solidFill>
            </a:rPr>
            <a:t>Outputs</a:t>
          </a:r>
          <a:endParaRPr lang="en-GB" sz="2400" b="1" kern="1200" dirty="0">
            <a:solidFill>
              <a:schemeClr val="bg1"/>
            </a:solidFill>
          </a:endParaRPr>
        </a:p>
      </dsp:txBody>
      <dsp:txXfrm>
        <a:off x="35221" y="1281539"/>
        <a:ext cx="2444541" cy="792261"/>
      </dsp:txXfrm>
    </dsp:sp>
    <dsp:sp modelId="{2D7F5482-7DBC-43BA-A7BD-EBF3A0083EEC}">
      <dsp:nvSpPr>
        <dsp:cNvPr id="0" name=""/>
        <dsp:cNvSpPr/>
      </dsp:nvSpPr>
      <dsp:spPr>
        <a:xfrm>
          <a:off x="10573" y="2285814"/>
          <a:ext cx="2493837" cy="1672744"/>
        </a:xfrm>
        <a:prstGeom prst="roundRect">
          <a:avLst>
            <a:gd name="adj" fmla="val 10000"/>
          </a:avLst>
        </a:prstGeom>
        <a:solidFill>
          <a:srgbClr val="D4DFEC"/>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smtClean="0">
              <a:solidFill>
                <a:schemeClr val="tx1"/>
              </a:solidFill>
            </a:rPr>
            <a:t>FTE x 2.5 = number of outputs required</a:t>
          </a:r>
          <a:endParaRPr lang="en-GB" sz="1800" kern="1200" dirty="0">
            <a:solidFill>
              <a:schemeClr val="tx1"/>
            </a:solidFill>
          </a:endParaRPr>
        </a:p>
      </dsp:txBody>
      <dsp:txXfrm>
        <a:off x="59566" y="2334807"/>
        <a:ext cx="2395851" cy="1574758"/>
      </dsp:txXfrm>
    </dsp:sp>
    <dsp:sp modelId="{1C83A54A-F09E-4BD4-B033-4CDD9B400C7A}">
      <dsp:nvSpPr>
        <dsp:cNvPr id="0" name=""/>
        <dsp:cNvSpPr/>
      </dsp:nvSpPr>
      <dsp:spPr>
        <a:xfrm>
          <a:off x="271389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bg1"/>
              </a:solidFill>
              <a:latin typeface="+mn-lt"/>
            </a:rPr>
            <a:t>Impact</a:t>
          </a:r>
          <a:endParaRPr lang="en-GB" sz="2400" b="1" kern="1200" dirty="0">
            <a:solidFill>
              <a:schemeClr val="bg1"/>
            </a:solidFill>
          </a:endParaRPr>
        </a:p>
      </dsp:txBody>
      <dsp:txXfrm>
        <a:off x="2738541" y="1281539"/>
        <a:ext cx="2444541" cy="792244"/>
      </dsp:txXfrm>
    </dsp:sp>
    <dsp:sp modelId="{4024F3F1-0235-4193-8A5C-7EBE83DCCB08}">
      <dsp:nvSpPr>
        <dsp:cNvPr id="0" name=""/>
        <dsp:cNvSpPr/>
      </dsp:nvSpPr>
      <dsp:spPr>
        <a:xfrm>
          <a:off x="271389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smtClean="0">
              <a:solidFill>
                <a:schemeClr val="tx1"/>
              </a:solidFill>
            </a:rPr>
            <a:t>Impact case studies</a:t>
          </a:r>
        </a:p>
      </dsp:txBody>
      <dsp:txXfrm>
        <a:off x="2762886" y="2334790"/>
        <a:ext cx="2395851" cy="1574758"/>
      </dsp:txXfrm>
    </dsp:sp>
    <dsp:sp modelId="{341BD9DC-3C29-4C1F-A040-4804CD20A7FF}">
      <dsp:nvSpPr>
        <dsp:cNvPr id="0" name=""/>
        <dsp:cNvSpPr/>
      </dsp:nvSpPr>
      <dsp:spPr>
        <a:xfrm>
          <a:off x="541721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solidFill>
                <a:schemeClr val="bg1"/>
              </a:solidFill>
            </a:rPr>
            <a:t>Environment</a:t>
          </a:r>
          <a:endParaRPr lang="en-GB" sz="2400" b="1" kern="1200" dirty="0">
            <a:solidFill>
              <a:schemeClr val="bg1"/>
            </a:solidFill>
          </a:endParaRPr>
        </a:p>
      </dsp:txBody>
      <dsp:txXfrm>
        <a:off x="5441861" y="1281539"/>
        <a:ext cx="2444541" cy="792244"/>
      </dsp:txXfrm>
    </dsp:sp>
    <dsp:sp modelId="{CCF4EC52-E247-40F5-AC90-6B3836169A58}">
      <dsp:nvSpPr>
        <dsp:cNvPr id="0" name=""/>
        <dsp:cNvSpPr/>
      </dsp:nvSpPr>
      <dsp:spPr>
        <a:xfrm>
          <a:off x="541721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smtClean="0">
              <a:solidFill>
                <a:schemeClr val="tx1"/>
              </a:solidFill>
            </a:rPr>
            <a:t>Environment data and template </a:t>
          </a:r>
        </a:p>
      </dsp:txBody>
      <dsp:txXfrm>
        <a:off x="5466206" y="2334790"/>
        <a:ext cx="2395851" cy="1574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67F4F-A2D9-4131-8BB9-08E537DD785D}">
      <dsp:nvSpPr>
        <dsp:cNvPr id="0" name=""/>
        <dsp:cNvSpPr/>
      </dsp:nvSpPr>
      <dsp:spPr>
        <a:xfrm>
          <a:off x="0" y="0"/>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GB" sz="2000" b="1" kern="1200" dirty="0" smtClean="0">
              <a:solidFill>
                <a:schemeClr val="bg1"/>
              </a:solidFill>
              <a:latin typeface="+mj-lt"/>
            </a:rPr>
            <a:t>Main panel responsibilities</a:t>
          </a:r>
          <a:endParaRPr lang="en-GB" sz="2000" b="1" kern="1200" dirty="0">
            <a:solidFill>
              <a:schemeClr val="bg1"/>
            </a:solidFill>
            <a:latin typeface="+mj-lt"/>
          </a:endParaRPr>
        </a:p>
      </dsp:txBody>
      <dsp:txXfrm>
        <a:off x="0" y="0"/>
        <a:ext cx="4319148" cy="576000"/>
      </dsp:txXfrm>
    </dsp:sp>
    <dsp:sp modelId="{9E079ABB-3823-4D0A-9379-2790EFBC7242}">
      <dsp:nvSpPr>
        <dsp:cNvPr id="0" name=""/>
        <dsp:cNvSpPr/>
      </dsp:nvSpPr>
      <dsp:spPr>
        <a:xfrm>
          <a:off x="45" y="586065"/>
          <a:ext cx="4319148" cy="27450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smtClean="0">
              <a:solidFill>
                <a:schemeClr val="tx2"/>
              </a:solidFill>
              <a:latin typeface="+mj-lt"/>
            </a:rPr>
            <a:t>Developing the panel criteria and working methods</a:t>
          </a:r>
        </a:p>
        <a:p>
          <a:pPr marL="144000" lvl="1" indent="-144000" algn="l" defTabSz="889000">
            <a:lnSpc>
              <a:spcPct val="100000"/>
            </a:lnSpc>
            <a:spcBef>
              <a:spcPct val="0"/>
            </a:spcBef>
            <a:spcAft>
              <a:spcPts val="1200"/>
            </a:spcAft>
            <a:buChar char="••"/>
          </a:pPr>
          <a:r>
            <a:rPr lang="en-GB" sz="2000" kern="1200" dirty="0" smtClean="0">
              <a:solidFill>
                <a:schemeClr val="tx2"/>
              </a:solidFill>
              <a:latin typeface="+mj-lt"/>
            </a:rPr>
            <a:t>Ensuring adherence to the criteria/procedures and consistent application of the overall assessment standards</a:t>
          </a:r>
        </a:p>
        <a:p>
          <a:pPr marL="144000" lvl="1" indent="-144000" algn="l" defTabSz="889000">
            <a:lnSpc>
              <a:spcPct val="100000"/>
            </a:lnSpc>
            <a:spcBef>
              <a:spcPct val="0"/>
            </a:spcBef>
            <a:spcAft>
              <a:spcPts val="1200"/>
            </a:spcAft>
            <a:buChar char="••"/>
          </a:pPr>
          <a:r>
            <a:rPr lang="en-GB" sz="2000" kern="1200" dirty="0" smtClean="0">
              <a:solidFill>
                <a:schemeClr val="tx2"/>
              </a:solidFill>
              <a:latin typeface="+mj-lt"/>
            </a:rPr>
            <a:t>Signing off the outcomes</a:t>
          </a:r>
        </a:p>
      </dsp:txBody>
      <dsp:txXfrm>
        <a:off x="45" y="586065"/>
        <a:ext cx="4319148" cy="2745000"/>
      </dsp:txXfrm>
    </dsp:sp>
    <dsp:sp modelId="{586DE207-BBC9-4A88-A998-D2AEC89EAF79}">
      <dsp:nvSpPr>
        <dsp:cNvPr id="0" name=""/>
        <dsp:cNvSpPr/>
      </dsp:nvSpPr>
      <dsp:spPr>
        <a:xfrm>
          <a:off x="4742685" y="23566"/>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144000" lvl="0" indent="-144000" algn="l" defTabSz="889000">
            <a:lnSpc>
              <a:spcPct val="100000"/>
            </a:lnSpc>
            <a:spcBef>
              <a:spcPct val="0"/>
            </a:spcBef>
            <a:spcAft>
              <a:spcPts val="1200"/>
            </a:spcAft>
          </a:pPr>
          <a:r>
            <a:rPr lang="en-GB" sz="2000" b="1" kern="1200" dirty="0" smtClean="0">
              <a:solidFill>
                <a:schemeClr val="bg1"/>
              </a:solidFill>
              <a:latin typeface="+mj-lt"/>
            </a:rPr>
            <a:t>Sub-panel responsibilities</a:t>
          </a:r>
          <a:endParaRPr lang="en-GB" sz="2000" b="1" kern="1200" dirty="0">
            <a:solidFill>
              <a:schemeClr val="bg1"/>
            </a:solidFill>
            <a:latin typeface="+mj-lt"/>
          </a:endParaRPr>
        </a:p>
      </dsp:txBody>
      <dsp:txXfrm>
        <a:off x="4742685" y="23566"/>
        <a:ext cx="4319148" cy="576000"/>
      </dsp:txXfrm>
    </dsp:sp>
    <dsp:sp modelId="{04E149B8-C0C8-4A54-B9BA-0DE75698D2C8}">
      <dsp:nvSpPr>
        <dsp:cNvPr id="0" name=""/>
        <dsp:cNvSpPr/>
      </dsp:nvSpPr>
      <dsp:spPr>
        <a:xfrm>
          <a:off x="4742685" y="596130"/>
          <a:ext cx="4319148" cy="27450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smtClean="0">
              <a:solidFill>
                <a:schemeClr val="tx2"/>
              </a:solidFill>
              <a:latin typeface="+mj-lt"/>
            </a:rPr>
            <a:t>Contributing to the main panel criteria and working methods</a:t>
          </a:r>
          <a:endParaRPr lang="en-GB" sz="2000" kern="1200" dirty="0">
            <a:solidFill>
              <a:schemeClr val="tx2"/>
            </a:solidFill>
            <a:latin typeface="+mj-lt"/>
          </a:endParaRPr>
        </a:p>
        <a:p>
          <a:pPr marL="144000" lvl="1" indent="-144000" algn="l" defTabSz="889000">
            <a:lnSpc>
              <a:spcPct val="100000"/>
            </a:lnSpc>
            <a:spcBef>
              <a:spcPct val="0"/>
            </a:spcBef>
            <a:spcAft>
              <a:spcPts val="1200"/>
            </a:spcAft>
            <a:buChar char="••"/>
          </a:pPr>
          <a:r>
            <a:rPr lang="en-GB" sz="2000" kern="1200" dirty="0" smtClean="0">
              <a:solidFill>
                <a:schemeClr val="tx2"/>
              </a:solidFill>
              <a:latin typeface="+mj-lt"/>
            </a:rPr>
            <a:t>Assessing submissions and recommending the outcomes</a:t>
          </a:r>
        </a:p>
        <a:p>
          <a:pPr marL="144000" lvl="1" indent="-144000" algn="l" defTabSz="889000">
            <a:lnSpc>
              <a:spcPct val="100000"/>
            </a:lnSpc>
            <a:spcBef>
              <a:spcPct val="0"/>
            </a:spcBef>
            <a:spcAft>
              <a:spcPts val="1200"/>
            </a:spcAft>
            <a:buChar char="••"/>
          </a:pPr>
          <a:endParaRPr lang="en-GB" sz="2000" kern="1200" dirty="0">
            <a:solidFill>
              <a:schemeClr val="tx2"/>
            </a:solidFill>
          </a:endParaRPr>
        </a:p>
      </dsp:txBody>
      <dsp:txXfrm>
        <a:off x="4742685" y="596130"/>
        <a:ext cx="4319148" cy="2745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91835-A652-4B37-B600-A4DE2CB1B7CA}">
      <dsp:nvSpPr>
        <dsp:cNvPr id="0" name=""/>
        <dsp:cNvSpPr/>
      </dsp:nvSpPr>
      <dsp:spPr>
        <a:xfrm>
          <a:off x="0" y="25687"/>
          <a:ext cx="11216341" cy="71954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b="1" kern="1200" dirty="0" smtClean="0">
              <a:latin typeface="+mj-lt"/>
            </a:rPr>
            <a:t>Consistency with REF 2014</a:t>
          </a:r>
          <a:endParaRPr lang="en-GB" sz="3000" b="1" kern="1200" dirty="0">
            <a:latin typeface="+mj-lt"/>
          </a:endParaRPr>
        </a:p>
      </dsp:txBody>
      <dsp:txXfrm>
        <a:off x="35125" y="60812"/>
        <a:ext cx="11146091" cy="649299"/>
      </dsp:txXfrm>
    </dsp:sp>
    <dsp:sp modelId="{E0E3F8F2-5753-4200-AAFE-7840302622D5}">
      <dsp:nvSpPr>
        <dsp:cNvPr id="0" name=""/>
        <dsp:cNvSpPr/>
      </dsp:nvSpPr>
      <dsp:spPr>
        <a:xfrm>
          <a:off x="0" y="745237"/>
          <a:ext cx="11216341"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119"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Impact remains non-portable</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2* quality threshold</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Timeframe:</a:t>
          </a:r>
          <a:endParaRPr lang="en-GB" sz="2300" kern="1200" dirty="0">
            <a:solidFill>
              <a:srgbClr val="4D738A"/>
            </a:solidFill>
            <a:latin typeface="+mj-lt"/>
          </a:endParaRPr>
        </a:p>
        <a:p>
          <a:pPr marL="457200" lvl="2" indent="-228600" algn="l" defTabSz="1022350" rtl="0">
            <a:lnSpc>
              <a:spcPct val="90000"/>
            </a:lnSpc>
            <a:spcBef>
              <a:spcPct val="0"/>
            </a:spcBef>
            <a:spcAft>
              <a:spcPct val="20000"/>
            </a:spcAft>
            <a:buChar char="••"/>
          </a:pPr>
          <a:r>
            <a:rPr lang="en-GB" sz="2300" kern="1200" dirty="0" smtClean="0">
              <a:solidFill>
                <a:srgbClr val="4D738A"/>
              </a:solidFill>
              <a:latin typeface="+mj-lt"/>
            </a:rPr>
            <a:t>1 January 2000 - 31 December 2020 for underpinning research</a:t>
          </a:r>
          <a:endParaRPr lang="en-GB" sz="2300" kern="1200" dirty="0">
            <a:solidFill>
              <a:srgbClr val="4D738A"/>
            </a:solidFill>
            <a:latin typeface="+mj-lt"/>
          </a:endParaRPr>
        </a:p>
        <a:p>
          <a:pPr marL="457200" lvl="2" indent="-228600" algn="l" defTabSz="1022350" rtl="0">
            <a:lnSpc>
              <a:spcPct val="90000"/>
            </a:lnSpc>
            <a:spcBef>
              <a:spcPct val="0"/>
            </a:spcBef>
            <a:spcAft>
              <a:spcPct val="20000"/>
            </a:spcAft>
            <a:buChar char="••"/>
          </a:pPr>
          <a:r>
            <a:rPr lang="en-GB" sz="2300" kern="1200" dirty="0" smtClean="0">
              <a:solidFill>
                <a:srgbClr val="4D738A"/>
              </a:solidFill>
              <a:latin typeface="+mj-lt"/>
            </a:rPr>
            <a:t>1 August 2013 - 31 July 2020 for impacts</a:t>
          </a:r>
          <a:endParaRPr lang="en-GB" sz="2300" kern="1200" dirty="0">
            <a:solidFill>
              <a:srgbClr val="4D738A"/>
            </a:solidFill>
            <a:latin typeface="+mj-lt"/>
          </a:endParaRPr>
        </a:p>
      </dsp:txBody>
      <dsp:txXfrm>
        <a:off x="0" y="745237"/>
        <a:ext cx="11216341" cy="1987200"/>
      </dsp:txXfrm>
    </dsp:sp>
    <dsp:sp modelId="{29FD4765-6C5E-4DBB-83A8-8593B1528A80}">
      <dsp:nvSpPr>
        <dsp:cNvPr id="0" name=""/>
        <dsp:cNvSpPr/>
      </dsp:nvSpPr>
      <dsp:spPr>
        <a:xfrm>
          <a:off x="0" y="2732437"/>
          <a:ext cx="11216341" cy="71954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GB" sz="3000" b="1" kern="1200" dirty="0" smtClean="0">
              <a:latin typeface="+mj-lt"/>
            </a:rPr>
            <a:t>Refinements</a:t>
          </a:r>
          <a:endParaRPr lang="en-GB" sz="3000" b="1" kern="1200" dirty="0">
            <a:latin typeface="+mj-lt"/>
          </a:endParaRPr>
        </a:p>
      </dsp:txBody>
      <dsp:txXfrm>
        <a:off x="35125" y="2767562"/>
        <a:ext cx="11146091" cy="649299"/>
      </dsp:txXfrm>
    </dsp:sp>
    <dsp:sp modelId="{34FE02A3-5C9D-4A8B-8335-C5F5CB9365EE}">
      <dsp:nvSpPr>
        <dsp:cNvPr id="0" name=""/>
        <dsp:cNvSpPr/>
      </dsp:nvSpPr>
      <dsp:spPr>
        <a:xfrm>
          <a:off x="0" y="3451987"/>
          <a:ext cx="11216341"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119"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Impact template integrated into Environment statement</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Impact on teaching </a:t>
          </a:r>
          <a:r>
            <a:rPr lang="en-GB" sz="2300" i="1" kern="1200" dirty="0" smtClean="0">
              <a:solidFill>
                <a:srgbClr val="4D738A"/>
              </a:solidFill>
              <a:latin typeface="+mj-lt"/>
            </a:rPr>
            <a:t>within</a:t>
          </a:r>
          <a:r>
            <a:rPr lang="en-GB" sz="2300" kern="1200" dirty="0" smtClean="0">
              <a:solidFill>
                <a:srgbClr val="4D738A"/>
              </a:solidFill>
              <a:latin typeface="+mj-lt"/>
            </a:rPr>
            <a:t> (and beyond) own HEI is eligible</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Enhanced clarity on scope of underpinning research – bodies of work</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Guidance on submitting continued impact case studies</a:t>
          </a:r>
          <a:endParaRPr lang="en-GB" sz="2300" kern="1200" dirty="0">
            <a:solidFill>
              <a:srgbClr val="4D738A"/>
            </a:solidFill>
            <a:latin typeface="+mj-lt"/>
          </a:endParaRPr>
        </a:p>
        <a:p>
          <a:pPr marL="228600" lvl="1" indent="-228600" algn="l" defTabSz="1022350" rtl="0">
            <a:lnSpc>
              <a:spcPct val="90000"/>
            </a:lnSpc>
            <a:spcBef>
              <a:spcPct val="0"/>
            </a:spcBef>
            <a:spcAft>
              <a:spcPct val="20000"/>
            </a:spcAft>
            <a:buChar char="••"/>
          </a:pPr>
          <a:r>
            <a:rPr lang="en-GB" sz="2300" kern="1200" dirty="0" smtClean="0">
              <a:solidFill>
                <a:srgbClr val="4D738A"/>
              </a:solidFill>
              <a:latin typeface="+mj-lt"/>
            </a:rPr>
            <a:t>Enhanced guidance on public engagement</a:t>
          </a:r>
          <a:endParaRPr lang="en-GB" sz="2300" kern="1200" dirty="0">
            <a:solidFill>
              <a:srgbClr val="4D738A"/>
            </a:solidFill>
            <a:latin typeface="+mj-lt"/>
          </a:endParaRPr>
        </a:p>
      </dsp:txBody>
      <dsp:txXfrm>
        <a:off x="0" y="3451987"/>
        <a:ext cx="11216341" cy="1987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6F15D-D82E-4BE3-9419-11012D9A4512}" type="datetimeFigureOut">
              <a:rPr lang="en-GB" smtClean="0"/>
              <a:t>04/09/2019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ED48D-FC12-48F6-A213-A7225D2F24C9}" type="slidenum">
              <a:rPr lang="en-GB" smtClean="0"/>
              <a:t>‹#›</a:t>
            </a:fld>
            <a:endParaRPr lang="en-GB"/>
          </a:p>
        </p:txBody>
      </p:sp>
    </p:spTree>
    <p:extLst>
      <p:ext uri="{BB962C8B-B14F-4D97-AF65-F5344CB8AC3E}">
        <p14:creationId xmlns:p14="http://schemas.microsoft.com/office/powerpoint/2010/main" val="3759848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352726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rgbClr val="4D738A"/>
                </a:solidFill>
                <a:latin typeface="+mn-lt"/>
                <a:ea typeface="+mn-ea"/>
                <a:cs typeface="+mn-cs"/>
              </a:rPr>
              <a:t>-</a:t>
            </a:r>
            <a:endParaRPr lang="en-GB" sz="1000" kern="1200" baseline="0" dirty="0" smtClean="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smtClean="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26719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smtClean="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3</a:t>
            </a:fld>
            <a:endParaRPr lang="en-GB" dirty="0"/>
          </a:p>
        </p:txBody>
      </p:sp>
    </p:spTree>
    <p:extLst>
      <p:ext uri="{BB962C8B-B14F-4D97-AF65-F5344CB8AC3E}">
        <p14:creationId xmlns:p14="http://schemas.microsoft.com/office/powerpoint/2010/main" val="4031520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smtClean="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4</a:t>
            </a:fld>
            <a:endParaRPr lang="en-GB" dirty="0"/>
          </a:p>
        </p:txBody>
      </p:sp>
    </p:spTree>
    <p:extLst>
      <p:ext uri="{BB962C8B-B14F-4D97-AF65-F5344CB8AC3E}">
        <p14:creationId xmlns:p14="http://schemas.microsoft.com/office/powerpoint/2010/main" val="387002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a:p>
        </p:txBody>
      </p:sp>
    </p:spTree>
    <p:extLst>
      <p:ext uri="{BB962C8B-B14F-4D97-AF65-F5344CB8AC3E}">
        <p14:creationId xmlns:p14="http://schemas.microsoft.com/office/powerpoint/2010/main" val="9815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dirty="0"/>
          </a:p>
        </p:txBody>
      </p:sp>
    </p:spTree>
    <p:extLst>
      <p:ext uri="{BB962C8B-B14F-4D97-AF65-F5344CB8AC3E}">
        <p14:creationId xmlns:p14="http://schemas.microsoft.com/office/powerpoint/2010/main" val="1283772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dirty="0"/>
          </a:p>
        </p:txBody>
      </p:sp>
    </p:spTree>
    <p:extLst>
      <p:ext uri="{BB962C8B-B14F-4D97-AF65-F5344CB8AC3E}">
        <p14:creationId xmlns:p14="http://schemas.microsoft.com/office/powerpoint/2010/main" val="315778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2710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5236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9224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5199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67590-4C26-41EC-801F-2AE2F4E7941B}" type="datetimeFigureOut">
              <a:rPr lang="en-GB" smtClean="0"/>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71015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267590-4C26-41EC-801F-2AE2F4E7941B}"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6419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267590-4C26-41EC-801F-2AE2F4E7941B}" type="datetimeFigureOut">
              <a:rPr lang="en-GB" smtClean="0"/>
              <a:t>04/09/2019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51980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267590-4C26-41EC-801F-2AE2F4E7941B}" type="datetimeFigureOut">
              <a:rPr lang="en-GB" smtClean="0"/>
              <a:t>04/09/2019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5166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67590-4C26-41EC-801F-2AE2F4E7941B}" type="datetimeFigureOut">
              <a:rPr lang="en-GB" smtClean="0"/>
              <a:t>04/09/2019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25286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46786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22316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67590-4C26-41EC-801F-2AE2F4E7941B}" type="datetimeFigureOut">
              <a:rPr lang="en-GB" smtClean="0"/>
              <a:t>04/09/2019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79997-3E28-479D-BF60-284D992B6A46}" type="slidenum">
              <a:rPr lang="en-GB" smtClean="0"/>
              <a:t>‹#›</a:t>
            </a:fld>
            <a:endParaRPr lang="en-GB"/>
          </a:p>
        </p:txBody>
      </p:sp>
    </p:spTree>
    <p:extLst>
      <p:ext uri="{BB962C8B-B14F-4D97-AF65-F5344CB8AC3E}">
        <p14:creationId xmlns:p14="http://schemas.microsoft.com/office/powerpoint/2010/main" val="1337195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info@ref.ac.uk" TargetMode="External"/><Relationship Id="rId5" Type="http://schemas.openxmlformats.org/officeDocument/2006/relationships/hyperlink" Target="http://www.ref.ac.uk/contact" TargetMode="External"/><Relationship Id="rId4" Type="http://schemas.openxmlformats.org/officeDocument/2006/relationships/hyperlink" Target="http://www.ref.ac.uk/"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265401" y="343406"/>
            <a:ext cx="6360841" cy="133509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solidFill>
                  <a:srgbClr val="4D738A"/>
                </a:solidFill>
              </a:rPr>
              <a:t>History UK</a:t>
            </a:r>
          </a:p>
          <a:p>
            <a:r>
              <a:rPr lang="en-US" sz="3600" dirty="0" smtClean="0">
                <a:solidFill>
                  <a:srgbClr val="4D738A"/>
                </a:solidFill>
              </a:rPr>
              <a:t>REF 2021: Impact</a:t>
            </a:r>
            <a:endParaRPr lang="en-US" sz="3600" dirty="0">
              <a:solidFill>
                <a:srgbClr val="4D738A"/>
              </a:solidFill>
            </a:endParaRPr>
          </a:p>
        </p:txBody>
      </p:sp>
      <p:sp>
        <p:nvSpPr>
          <p:cNvPr id="6" name="Subtitle 2"/>
          <p:cNvSpPr txBox="1">
            <a:spLocks/>
          </p:cNvSpPr>
          <p:nvPr/>
        </p:nvSpPr>
        <p:spPr>
          <a:xfrm>
            <a:off x="1171293" y="3095430"/>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smtClean="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smtClean="0">
                <a:solidFill>
                  <a:schemeClr val="bg1"/>
                </a:solidFill>
              </a:rPr>
              <a:t>Follow us on Twitter </a:t>
            </a:r>
          </a:p>
          <a:p>
            <a:pPr algn="ctr"/>
            <a:r>
              <a:rPr lang="en-US" sz="2900" dirty="0" smtClean="0">
                <a:solidFill>
                  <a:schemeClr val="bg1"/>
                </a:solidFill>
              </a:rPr>
              <a:t>@REF_2021</a:t>
            </a:r>
          </a:p>
          <a:p>
            <a:pPr algn="ctr"/>
            <a:endParaRPr lang="en-US" sz="2900" b="1" dirty="0">
              <a:solidFill>
                <a:schemeClr val="bg1"/>
              </a:solidFill>
            </a:endParaRPr>
          </a:p>
          <a:p>
            <a:pPr algn="ctr"/>
            <a:r>
              <a:rPr lang="en-US" sz="2900" dirty="0" smtClean="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
        <p:nvSpPr>
          <p:cNvPr id="4" name="TextBox 3"/>
          <p:cNvSpPr txBox="1"/>
          <p:nvPr/>
        </p:nvSpPr>
        <p:spPr>
          <a:xfrm>
            <a:off x="1456031" y="1377837"/>
            <a:ext cx="5108028" cy="2523768"/>
          </a:xfrm>
          <a:prstGeom prst="rect">
            <a:avLst/>
          </a:prstGeom>
          <a:noFill/>
        </p:spPr>
        <p:txBody>
          <a:bodyPr wrap="square" rtlCol="0">
            <a:spAutoFit/>
          </a:bodyPr>
          <a:lstStyle/>
          <a:p>
            <a:endParaRPr lang="en-GB" dirty="0" smtClean="0"/>
          </a:p>
          <a:p>
            <a:r>
              <a:rPr lang="en-GB" sz="4400" dirty="0" smtClean="0"/>
              <a:t>Professor Dinah Birch </a:t>
            </a:r>
            <a:endParaRPr lang="en-GB" sz="4400" dirty="0"/>
          </a:p>
          <a:p>
            <a:r>
              <a:rPr lang="en-GB" sz="3200" dirty="0" smtClean="0"/>
              <a:t>Chair, REF Main Panel D</a:t>
            </a:r>
          </a:p>
          <a:p>
            <a:r>
              <a:rPr lang="en-GB" sz="3200" dirty="0" smtClean="0"/>
              <a:t>4</a:t>
            </a:r>
            <a:r>
              <a:rPr lang="en-GB" sz="3200" baseline="30000" dirty="0" smtClean="0"/>
              <a:t>th</a:t>
            </a:r>
            <a:r>
              <a:rPr lang="en-GB" sz="3200" dirty="0" smtClean="0"/>
              <a:t> September 2019 </a:t>
            </a:r>
          </a:p>
          <a:p>
            <a:endParaRPr lang="en-GB" sz="3200"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1335" y="4554888"/>
            <a:ext cx="2230396" cy="870029"/>
          </a:xfrm>
          <a:prstGeom prst="rect">
            <a:avLst/>
          </a:prstGeom>
        </p:spPr>
      </p:pic>
    </p:spTree>
    <p:extLst>
      <p:ext uri="{BB962C8B-B14F-4D97-AF65-F5344CB8AC3E}">
        <p14:creationId xmlns:p14="http://schemas.microsoft.com/office/powerpoint/2010/main" val="2798256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Impact – underpinning research</a:t>
            </a:r>
            <a:endParaRPr lang="en-GB" dirty="0"/>
          </a:p>
        </p:txBody>
      </p:sp>
      <p:sp>
        <p:nvSpPr>
          <p:cNvPr id="6" name="Content Placeholder 2"/>
          <p:cNvSpPr txBox="1">
            <a:spLocks/>
          </p:cNvSpPr>
          <p:nvPr/>
        </p:nvSpPr>
        <p:spPr>
          <a:xfrm>
            <a:off x="838200" y="1313411"/>
            <a:ext cx="10904913" cy="477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solidFill>
                  <a:srgbClr val="4D738A"/>
                </a:solidFill>
                <a:latin typeface="+mj-lt"/>
              </a:rPr>
              <a:t>Panels recognise that the relationship between research and impact can be indirect and non-linear</a:t>
            </a:r>
          </a:p>
          <a:p>
            <a:r>
              <a:rPr lang="en-GB" sz="2400" dirty="0" smtClean="0">
                <a:solidFill>
                  <a:srgbClr val="4D738A"/>
                </a:solidFill>
                <a:latin typeface="+mj-lt"/>
              </a:rPr>
              <a:t>Underpinning research </a:t>
            </a:r>
            <a:r>
              <a:rPr lang="en-GB" sz="2400" dirty="0">
                <a:solidFill>
                  <a:srgbClr val="4D738A"/>
                </a:solidFill>
                <a:latin typeface="+mj-lt"/>
              </a:rPr>
              <a:t>as a whole must </a:t>
            </a:r>
            <a:r>
              <a:rPr lang="en-GB" sz="2400" dirty="0" smtClean="0">
                <a:solidFill>
                  <a:srgbClr val="4D738A"/>
                </a:solidFill>
                <a:latin typeface="+mj-lt"/>
              </a:rPr>
              <a:t>be min. 2* quality</a:t>
            </a:r>
          </a:p>
          <a:p>
            <a:r>
              <a:rPr lang="en-GB" sz="2400" dirty="0" smtClean="0">
                <a:solidFill>
                  <a:srgbClr val="4D738A"/>
                </a:solidFill>
                <a:latin typeface="+mj-lt"/>
              </a:rPr>
              <a:t>Case studies must include up to six key references (not every output referenced has to be 2*) – HEIs can consult the outputs glossary in the Guidance on submissions </a:t>
            </a:r>
          </a:p>
          <a:p>
            <a:r>
              <a:rPr lang="en-GB" sz="2400" dirty="0" smtClean="0">
                <a:solidFill>
                  <a:srgbClr val="4D738A"/>
                </a:solidFill>
                <a:latin typeface="+mj-lt"/>
              </a:rPr>
              <a:t>Can also include indicators of quality e.g. evidence of peer-reviewed funding, prizes or awards for individual outputs etc.</a:t>
            </a:r>
          </a:p>
          <a:p>
            <a:r>
              <a:rPr lang="en-GB" sz="2400" dirty="0">
                <a:solidFill>
                  <a:srgbClr val="4D738A"/>
                </a:solidFill>
                <a:latin typeface="+mj-lt"/>
              </a:rPr>
              <a:t>May be </a:t>
            </a:r>
            <a:r>
              <a:rPr lang="en-GB" sz="2400" dirty="0" smtClean="0">
                <a:solidFill>
                  <a:srgbClr val="4D738A"/>
                </a:solidFill>
                <a:latin typeface="+mj-lt"/>
              </a:rPr>
              <a:t>a body </a:t>
            </a:r>
            <a:r>
              <a:rPr lang="en-GB" sz="2400" dirty="0">
                <a:solidFill>
                  <a:srgbClr val="4D738A"/>
                </a:solidFill>
                <a:latin typeface="+mj-lt"/>
              </a:rPr>
              <a:t>of work produced over a number of years or </a:t>
            </a:r>
            <a:r>
              <a:rPr lang="en-GB" sz="2400" dirty="0" smtClean="0">
                <a:solidFill>
                  <a:srgbClr val="4D738A"/>
                </a:solidFill>
                <a:latin typeface="+mj-lt"/>
              </a:rPr>
              <a:t>may be the </a:t>
            </a:r>
            <a:r>
              <a:rPr lang="en-GB" sz="2400" dirty="0">
                <a:solidFill>
                  <a:srgbClr val="4D738A"/>
                </a:solidFill>
                <a:latin typeface="+mj-lt"/>
              </a:rPr>
              <a:t>output(s) of a particular </a:t>
            </a:r>
            <a:r>
              <a:rPr lang="en-GB" sz="2400" dirty="0" smtClean="0">
                <a:solidFill>
                  <a:srgbClr val="4D738A"/>
                </a:solidFill>
                <a:latin typeface="+mj-lt"/>
              </a:rPr>
              <a:t>project</a:t>
            </a:r>
          </a:p>
          <a:p>
            <a:r>
              <a:rPr lang="en-GB" sz="2400" dirty="0" smtClean="0">
                <a:solidFill>
                  <a:srgbClr val="4D738A"/>
                </a:solidFill>
                <a:latin typeface="+mj-lt"/>
              </a:rPr>
              <a:t>Must be produced by someone working at the HEI within the scope of the UOA descriptor</a:t>
            </a:r>
          </a:p>
          <a:p>
            <a:pPr lvl="1"/>
            <a:r>
              <a:rPr lang="en-GB" sz="2000" dirty="0" smtClean="0">
                <a:solidFill>
                  <a:srgbClr val="4D738A"/>
                </a:solidFill>
                <a:latin typeface="+mj-lt"/>
              </a:rPr>
              <a:t>Does not need to be a Category A eligible staff member</a:t>
            </a:r>
          </a:p>
          <a:p>
            <a:pPr lvl="1"/>
            <a:r>
              <a:rPr lang="en-GB" sz="2000" dirty="0" smtClean="0">
                <a:solidFill>
                  <a:srgbClr val="4D738A"/>
                </a:solidFill>
                <a:latin typeface="+mj-lt"/>
              </a:rPr>
              <a:t>Impact case study can be returned to different UOA from the outputs that underpin it</a:t>
            </a:r>
          </a:p>
          <a:p>
            <a:endParaRPr lang="en-GB" sz="2400" dirty="0">
              <a:solidFill>
                <a:srgbClr val="4D738A"/>
              </a:solidFill>
              <a:latin typeface="+mj-lt"/>
            </a:endParaRPr>
          </a:p>
        </p:txBody>
      </p:sp>
    </p:spTree>
    <p:extLst>
      <p:ext uri="{BB962C8B-B14F-4D97-AF65-F5344CB8AC3E}">
        <p14:creationId xmlns:p14="http://schemas.microsoft.com/office/powerpoint/2010/main" val="2429749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Impact – underpinning research</a:t>
            </a:r>
            <a:endParaRPr lang="en-GB" dirty="0">
              <a:solidFill>
                <a:prstClr val="black"/>
              </a:solidFill>
            </a:endParaRPr>
          </a:p>
        </p:txBody>
      </p:sp>
      <p:sp>
        <p:nvSpPr>
          <p:cNvPr id="6" name="Content Placeholder 2"/>
          <p:cNvSpPr txBox="1">
            <a:spLocks/>
          </p:cNvSpPr>
          <p:nvPr/>
        </p:nvSpPr>
        <p:spPr>
          <a:xfrm>
            <a:off x="838200" y="1313411"/>
            <a:ext cx="10904913" cy="477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solidFill>
                <a:srgbClr val="4D738A"/>
              </a:solidFill>
              <a:latin typeface="Calibri Light" panose="020F0302020204030204"/>
            </a:endParaRPr>
          </a:p>
        </p:txBody>
      </p:sp>
      <p:sp>
        <p:nvSpPr>
          <p:cNvPr id="7" name="Rectangle 6"/>
          <p:cNvSpPr/>
          <p:nvPr/>
        </p:nvSpPr>
        <p:spPr>
          <a:xfrm>
            <a:off x="1156139" y="1041943"/>
            <a:ext cx="10878206" cy="5509200"/>
          </a:xfrm>
          <a:prstGeom prst="rect">
            <a:avLst/>
          </a:prstGeom>
        </p:spPr>
        <p:txBody>
          <a:bodyPr wrap="square">
            <a:spAutoFit/>
          </a:bodyPr>
          <a:lstStyle/>
          <a:p>
            <a:r>
              <a:rPr lang="en-GB" sz="2400" b="1" dirty="0"/>
              <a:t>Do all the outputs referenced in an impact case study need to be of at least two-star </a:t>
            </a:r>
            <a:r>
              <a:rPr lang="en-GB" sz="2400" b="1"/>
              <a:t>quality</a:t>
            </a:r>
            <a:r>
              <a:rPr lang="en-GB" sz="2400" b="1" smtClean="0"/>
              <a:t>?</a:t>
            </a:r>
          </a:p>
          <a:p>
            <a:endParaRPr lang="en-GB" sz="2400" b="1" dirty="0"/>
          </a:p>
          <a:p>
            <a:r>
              <a:rPr lang="en-GB" sz="2800" dirty="0"/>
              <a:t>Submitting units are required to provide up to six key references that represent the body of research or a research project produced by the submitting unit that underpins the impact described in the case study. The sub-panels will not expect each referenced item to meet the quality threshold, but will wish to be satisfied that the research as a whole was of at least two-star quality. </a:t>
            </a:r>
            <a:r>
              <a:rPr lang="en-GB" sz="2800" b="1" dirty="0"/>
              <a:t>Where sub-panels identify within the referenced research at least one output of two-star quality or higher, and this is a key output underpinning the impact, this will normally be sufficient to demonstrate that the underpinning research as a whole meets the quality threshold</a:t>
            </a:r>
          </a:p>
        </p:txBody>
      </p:sp>
    </p:spTree>
    <p:extLst>
      <p:ext uri="{BB962C8B-B14F-4D97-AF65-F5344CB8AC3E}">
        <p14:creationId xmlns:p14="http://schemas.microsoft.com/office/powerpoint/2010/main" val="254384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Timetable</a:t>
            </a:r>
            <a:endParaRPr lang="en-GB" dirty="0"/>
          </a:p>
        </p:txBody>
      </p:sp>
      <p:sp>
        <p:nvSpPr>
          <p:cNvPr id="6" name="Content Placeholder 2"/>
          <p:cNvSpPr txBox="1">
            <a:spLocks/>
          </p:cNvSpPr>
          <p:nvPr/>
        </p:nvSpPr>
        <p:spPr>
          <a:xfrm>
            <a:off x="838200" y="1690687"/>
            <a:ext cx="8787283" cy="37824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smtClean="0">
              <a:solidFill>
                <a:srgbClr val="4D738A"/>
              </a:solidFill>
              <a:latin typeface="+mj-lt"/>
            </a:endParaRPr>
          </a:p>
        </p:txBody>
      </p:sp>
      <p:graphicFrame>
        <p:nvGraphicFramePr>
          <p:cNvPr id="7" name="Table 6"/>
          <p:cNvGraphicFramePr>
            <a:graphicFrameLocks noGrp="1"/>
          </p:cNvGraphicFramePr>
          <p:nvPr>
            <p:extLst/>
          </p:nvPr>
        </p:nvGraphicFramePr>
        <p:xfrm>
          <a:off x="1040524" y="1128812"/>
          <a:ext cx="10960187" cy="5988137"/>
        </p:xfrm>
        <a:graphic>
          <a:graphicData uri="http://schemas.openxmlformats.org/drawingml/2006/table">
            <a:tbl>
              <a:tblPr firstRow="1" firstCol="1" bandRow="1"/>
              <a:tblGrid>
                <a:gridCol w="3556581">
                  <a:extLst>
                    <a:ext uri="{9D8B030D-6E8A-4147-A177-3AD203B41FA5}">
                      <a16:colId xmlns:a16="http://schemas.microsoft.com/office/drawing/2014/main" val="20000"/>
                    </a:ext>
                  </a:extLst>
                </a:gridCol>
                <a:gridCol w="7403606">
                  <a:extLst>
                    <a:ext uri="{9D8B030D-6E8A-4147-A177-3AD203B41FA5}">
                      <a16:colId xmlns:a16="http://schemas.microsoft.com/office/drawing/2014/main" val="20001"/>
                    </a:ext>
                  </a:extLst>
                </a:gridCol>
              </a:tblGrid>
              <a:tr h="580170">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Spring/summer</a:t>
                      </a:r>
                      <a:r>
                        <a:rPr lang="en-GB" sz="1600" baseline="0" dirty="0" smtClean="0">
                          <a:effectLst/>
                          <a:latin typeface="+mj-lt"/>
                          <a:ea typeface="Times New Roman" panose="02020603050405020304" pitchFamily="18" charset="0"/>
                          <a:cs typeface="Times New Roman" panose="02020603050405020304" pitchFamily="18" charset="0"/>
                        </a:rPr>
                        <a:t> </a:t>
                      </a:r>
                      <a:r>
                        <a:rPr lang="en-GB" sz="1600" dirty="0" smtClean="0">
                          <a:effectLst/>
                          <a:latin typeface="+mj-lt"/>
                          <a:ea typeface="Times New Roman" panose="02020603050405020304" pitchFamily="18" charset="0"/>
                          <a:cs typeface="Times New Roman" panose="02020603050405020304" pitchFamily="18" charset="0"/>
                        </a:rPr>
                        <a:t>2019</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Submission</a:t>
                      </a:r>
                      <a:r>
                        <a:rPr lang="en-GB" sz="1600" b="0" baseline="0" dirty="0" smtClean="0">
                          <a:effectLst/>
                          <a:latin typeface="+mj-lt"/>
                          <a:ea typeface="Times New Roman" panose="02020603050405020304" pitchFamily="18" charset="0"/>
                          <a:cs typeface="Times New Roman" panose="02020603050405020304" pitchFamily="18" charset="0"/>
                        </a:rPr>
                        <a:t> deadline for codes of practice: 7 June 2019</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Invitation to request multiple submissions, case studies requiring security clearance, and exceptions to submission for small units </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Launch beta</a:t>
                      </a:r>
                      <a:r>
                        <a:rPr lang="en-GB" sz="1600" b="0" baseline="0" dirty="0" smtClean="0">
                          <a:effectLst/>
                          <a:latin typeface="+mj-lt"/>
                          <a:ea typeface="Times New Roman" panose="02020603050405020304" pitchFamily="18" charset="0"/>
                          <a:cs typeface="Times New Roman" panose="02020603050405020304" pitchFamily="18" charset="0"/>
                        </a:rPr>
                        <a:t> version of submission system</a:t>
                      </a:r>
                      <a:endParaRPr lang="en-GB" sz="1600" b="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0"/>
                  </a:ext>
                </a:extLst>
              </a:tr>
              <a:tr h="933319">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Autumn 2019</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Pilot of the REF submission system; </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Survey of submissions intentions opens; </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Invitation to submit reduction requests for staff circumstances</a:t>
                      </a:r>
                      <a:endParaRPr lang="en-GB" sz="1600" b="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5477">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December</a:t>
                      </a:r>
                      <a:r>
                        <a:rPr lang="en-GB" sz="1600" baseline="0" dirty="0" smtClean="0">
                          <a:effectLst/>
                          <a:latin typeface="+mj-lt"/>
                          <a:ea typeface="Times New Roman" panose="02020603050405020304" pitchFamily="18" charset="0"/>
                          <a:cs typeface="Times New Roman" panose="02020603050405020304" pitchFamily="18" charset="0"/>
                        </a:rPr>
                        <a:t> 2019</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Survey of submissions intentions complete</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Final deadline for requests for multiple submissions, case studies requiring security clearance, and exceptions to submission for small units</a:t>
                      </a:r>
                    </a:p>
                    <a:p>
                      <a:pPr marL="180000" algn="l">
                        <a:lnSpc>
                          <a:spcPct val="100000"/>
                        </a:lnSpc>
                        <a:spcAft>
                          <a:spcPts val="0"/>
                        </a:spcAft>
                      </a:pPr>
                      <a:r>
                        <a:rPr lang="en-GB" sz="1600" b="0" dirty="0" smtClean="0">
                          <a:effectLst/>
                          <a:latin typeface="+mj-lt"/>
                          <a:ea typeface="Times New Roman" panose="02020603050405020304" pitchFamily="18" charset="0"/>
                          <a:cs typeface="Times New Roman" panose="02020603050405020304" pitchFamily="18" charset="0"/>
                        </a:rPr>
                        <a:t>Publication of approved codes of practice</a:t>
                      </a:r>
                      <a:endParaRPr lang="en-GB" sz="1600" b="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2"/>
                  </a:ext>
                </a:extLst>
              </a:tr>
              <a:tr h="1173076">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Early/mid</a:t>
                      </a:r>
                      <a:r>
                        <a:rPr lang="en-GB" sz="1600" baseline="0" dirty="0" smtClean="0">
                          <a:effectLst/>
                          <a:latin typeface="+mj-lt"/>
                          <a:ea typeface="Times New Roman" panose="02020603050405020304" pitchFamily="18" charset="0"/>
                          <a:cs typeface="Times New Roman" panose="02020603050405020304" pitchFamily="18" charset="0"/>
                        </a:rPr>
                        <a:t> 2020</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Formal release of the submission systems and technical guidance</a:t>
                      </a:r>
                    </a:p>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Invitation to HEIs to make submissions</a:t>
                      </a:r>
                    </a:p>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Appointment</a:t>
                      </a:r>
                      <a:r>
                        <a:rPr lang="en-GB" sz="1600" baseline="0" dirty="0" smtClean="0">
                          <a:effectLst/>
                          <a:latin typeface="+mj-lt"/>
                          <a:ea typeface="Times New Roman" panose="02020603050405020304" pitchFamily="18" charset="0"/>
                          <a:cs typeface="Times New Roman" panose="02020603050405020304" pitchFamily="18" charset="0"/>
                        </a:rPr>
                        <a:t> of </a:t>
                      </a:r>
                      <a:r>
                        <a:rPr lang="en-GB" sz="1600" dirty="0" smtClean="0">
                          <a:effectLst/>
                          <a:latin typeface="+mj-lt"/>
                          <a:ea typeface="Times New Roman" panose="02020603050405020304" pitchFamily="18" charset="0"/>
                          <a:cs typeface="Times New Roman" panose="02020603050405020304" pitchFamily="18" charset="0"/>
                        </a:rPr>
                        <a:t>panel members &amp; assessors for assessment phase </a:t>
                      </a:r>
                    </a:p>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Deadline for staff circumstances requests</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1016">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31 July 2020</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Census date for staff</a:t>
                      </a:r>
                    </a:p>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End of assessment period (for impact, environment, and data about research income and research doctoral degrees awarded)</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4"/>
                  </a:ext>
                </a:extLst>
              </a:tr>
              <a:tr h="910006">
                <a:tc>
                  <a:txBody>
                    <a:bodyPr/>
                    <a:lstStyle/>
                    <a:p>
                      <a:pPr marL="4572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27 November 2020</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80000" algn="l">
                        <a:lnSpc>
                          <a:spcPct val="100000"/>
                        </a:lnSpc>
                        <a:spcAft>
                          <a:spcPts val="0"/>
                        </a:spcAft>
                      </a:pPr>
                      <a:r>
                        <a:rPr lang="en-GB" sz="1600" dirty="0" smtClean="0">
                          <a:effectLst/>
                          <a:latin typeface="+mj-lt"/>
                          <a:ea typeface="Times New Roman" panose="02020603050405020304" pitchFamily="18" charset="0"/>
                          <a:cs typeface="Times New Roman" panose="02020603050405020304" pitchFamily="18" charset="0"/>
                        </a:rPr>
                        <a:t>Closing date for submissions</a:t>
                      </a:r>
                      <a:endParaRPr lang="en-GB" sz="16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78461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smtClean="0">
                <a:solidFill>
                  <a:srgbClr val="4D738A"/>
                </a:solidFill>
                <a:latin typeface="Calibri" panose="020F0502020204030204" pitchFamily="34" charset="0"/>
              </a:rPr>
              <a:t>Further information</a:t>
            </a:r>
            <a:endParaRPr lang="en-GB" sz="3600" dirty="0"/>
          </a:p>
        </p:txBody>
      </p:sp>
      <p:sp>
        <p:nvSpPr>
          <p:cNvPr id="4" name="Rectangle 3"/>
          <p:cNvSpPr/>
          <p:nvPr/>
        </p:nvSpPr>
        <p:spPr>
          <a:xfrm>
            <a:off x="962509" y="1101708"/>
            <a:ext cx="10530243" cy="2964914"/>
          </a:xfrm>
          <a:prstGeom prst="rect">
            <a:avLst/>
          </a:prstGeom>
        </p:spPr>
        <p:txBody>
          <a:bodyPr wrap="square">
            <a:spAutoFit/>
          </a:bodyPr>
          <a:lstStyle/>
          <a:p>
            <a:pPr marL="365125" indent="-365125">
              <a:lnSpc>
                <a:spcPts val="2800"/>
              </a:lnSpc>
              <a:spcAft>
                <a:spcPts val="1400"/>
              </a:spcAft>
              <a:buClr>
                <a:srgbClr val="00788A"/>
              </a:buClr>
              <a:buSzPct val="140000"/>
              <a:buFontTx/>
              <a:buChar char="•"/>
            </a:pPr>
            <a:r>
              <a:rPr lang="en-GB" sz="2400" dirty="0" smtClean="0">
                <a:solidFill>
                  <a:srgbClr val="4D738A"/>
                </a:solidFill>
                <a:latin typeface="+mj-lt"/>
                <a:hlinkClick r:id="rId4"/>
              </a:rPr>
              <a:t>www.ref.ac.uk</a:t>
            </a:r>
            <a:r>
              <a:rPr lang="en-GB" sz="2400" b="1" dirty="0" smtClean="0">
                <a:solidFill>
                  <a:srgbClr val="4D738A"/>
                </a:solidFill>
                <a:latin typeface="+mj-lt"/>
              </a:rPr>
              <a:t> </a:t>
            </a:r>
            <a:r>
              <a:rPr lang="en-GB" sz="2400" dirty="0" smtClean="0">
                <a:solidFill>
                  <a:schemeClr val="tx2"/>
                </a:solidFill>
                <a:latin typeface="+mj-lt"/>
              </a:rPr>
              <a:t>(</a:t>
            </a:r>
            <a:r>
              <a:rPr lang="en-GB" sz="2400" dirty="0">
                <a:solidFill>
                  <a:schemeClr val="tx2"/>
                </a:solidFill>
                <a:latin typeface="+mj-lt"/>
              </a:rPr>
              <a:t>includes all relevant </a:t>
            </a:r>
            <a:r>
              <a:rPr lang="en-GB" sz="2400" dirty="0" smtClean="0">
                <a:solidFill>
                  <a:schemeClr val="tx2"/>
                </a:solidFill>
                <a:latin typeface="+mj-lt"/>
              </a:rPr>
              <a:t>documents and FAQs)</a:t>
            </a:r>
            <a:endParaRPr lang="en-GB" sz="2400" dirty="0">
              <a:solidFill>
                <a:schemeClr val="tx2"/>
              </a:solidFill>
              <a:latin typeface="+mj-lt"/>
            </a:endParaRP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Enquiries from staff at HEIs should be directed to their nominated institutional contact </a:t>
            </a:r>
            <a:r>
              <a:rPr lang="en-GB" sz="2400" dirty="0" smtClean="0">
                <a:solidFill>
                  <a:schemeClr val="tx2"/>
                </a:solidFill>
                <a:latin typeface="+mj-lt"/>
              </a:rPr>
              <a:t>(available at </a:t>
            </a:r>
            <a:r>
              <a:rPr lang="en-GB" sz="2400" dirty="0" smtClean="0">
                <a:solidFill>
                  <a:schemeClr val="tx2"/>
                </a:solidFill>
                <a:latin typeface="+mj-lt"/>
                <a:hlinkClick r:id="rId5"/>
              </a:rPr>
              <a:t>www.ref.ac.uk/contact</a:t>
            </a:r>
            <a:r>
              <a:rPr lang="en-GB" sz="2400" dirty="0" smtClean="0">
                <a:solidFill>
                  <a:schemeClr val="tx2"/>
                </a:solidFill>
                <a:latin typeface="+mj-lt"/>
              </a:rPr>
              <a:t>) </a:t>
            </a:r>
            <a:endParaRPr lang="en-GB" sz="2400" dirty="0">
              <a:solidFill>
                <a:schemeClr val="tx2"/>
              </a:solidFill>
              <a:latin typeface="+mj-lt"/>
            </a:endParaRP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Other enquiries to </a:t>
            </a:r>
            <a:r>
              <a:rPr lang="en-GB" sz="2400" dirty="0">
                <a:solidFill>
                  <a:srgbClr val="4D738A"/>
                </a:solidFill>
                <a:latin typeface="+mj-lt"/>
                <a:hlinkClick r:id="rId6"/>
              </a:rPr>
              <a:t>info@ref.ac.uk</a:t>
            </a:r>
            <a:r>
              <a:rPr lang="en-GB" sz="2400" b="1" dirty="0">
                <a:solidFill>
                  <a:srgbClr val="4D738A"/>
                </a:solidFill>
                <a:latin typeface="+mj-lt"/>
              </a:rPr>
              <a:t> </a:t>
            </a:r>
          </a:p>
        </p:txBody>
      </p:sp>
    </p:spTree>
    <p:extLst>
      <p:ext uri="{BB962C8B-B14F-4D97-AF65-F5344CB8AC3E}">
        <p14:creationId xmlns:p14="http://schemas.microsoft.com/office/powerpoint/2010/main" val="2539853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2021 framework</a:t>
            </a:r>
            <a:endParaRPr lang="en-GB" dirty="0"/>
          </a:p>
        </p:txBody>
      </p:sp>
      <p:graphicFrame>
        <p:nvGraphicFramePr>
          <p:cNvPr id="6" name="Content Placeholder 5"/>
          <p:cNvGraphicFramePr>
            <a:graphicFrameLocks/>
          </p:cNvGraphicFramePr>
          <p:nvPr>
            <p:extLst/>
          </p:nvPr>
        </p:nvGraphicFramePr>
        <p:xfrm>
          <a:off x="2257480" y="1314480"/>
          <a:ext cx="7921625"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Oval 46"/>
          <p:cNvSpPr>
            <a:spLocks noChangeArrowheads="1"/>
          </p:cNvSpPr>
          <p:nvPr/>
        </p:nvSpPr>
        <p:spPr bwMode="auto">
          <a:xfrm>
            <a:off x="2960717" y="5202912"/>
            <a:ext cx="1096963" cy="974725"/>
          </a:xfrm>
          <a:prstGeom prst="ellipse">
            <a:avLst/>
          </a:prstGeom>
          <a:solidFill>
            <a:srgbClr val="FF9F19"/>
          </a:solidFill>
          <a:ln w="9525">
            <a:solidFill>
              <a:srgbClr val="4D738A"/>
            </a:solidFill>
            <a:round/>
            <a:headEnd/>
            <a:tailEnd/>
          </a:ln>
        </p:spPr>
        <p:txBody>
          <a:bodyPr wrap="none" anchor="ctr"/>
          <a:lstStyle/>
          <a:p>
            <a:pPr algn="ctr"/>
            <a:r>
              <a:rPr lang="en-GB" sz="2400" b="1" dirty="0" smtClean="0">
                <a:solidFill>
                  <a:srgbClr val="4D738A"/>
                </a:solidFill>
                <a:cs typeface="Arial" charset="0"/>
              </a:rPr>
              <a:t>60%</a:t>
            </a:r>
            <a:endParaRPr lang="en-GB" sz="2400" b="1" dirty="0">
              <a:solidFill>
                <a:srgbClr val="4D738A"/>
              </a:solidFill>
              <a:cs typeface="Arial" charset="0"/>
            </a:endParaRPr>
          </a:p>
        </p:txBody>
      </p:sp>
      <p:sp>
        <p:nvSpPr>
          <p:cNvPr id="8" name="Oval 91"/>
          <p:cNvSpPr>
            <a:spLocks noChangeArrowheads="1"/>
          </p:cNvSpPr>
          <p:nvPr/>
        </p:nvSpPr>
        <p:spPr bwMode="auto">
          <a:xfrm>
            <a:off x="5633720" y="5209287"/>
            <a:ext cx="1084263" cy="974725"/>
          </a:xfrm>
          <a:prstGeom prst="ellipse">
            <a:avLst/>
          </a:prstGeom>
          <a:solidFill>
            <a:srgbClr val="FF9F19"/>
          </a:solidFill>
          <a:ln w="9525">
            <a:solidFill>
              <a:srgbClr val="4D738A"/>
            </a:solidFill>
            <a:round/>
            <a:headEnd/>
            <a:tailEnd/>
          </a:ln>
        </p:spPr>
        <p:txBody>
          <a:bodyPr wrap="none" anchor="ctr"/>
          <a:lstStyle/>
          <a:p>
            <a:pPr algn="ctr"/>
            <a:r>
              <a:rPr lang="en-GB" sz="2400" b="1" dirty="0" smtClean="0">
                <a:solidFill>
                  <a:srgbClr val="4D738A"/>
                </a:solidFill>
                <a:cs typeface="Arial" charset="0"/>
              </a:rPr>
              <a:t>25%</a:t>
            </a:r>
            <a:endParaRPr lang="en-GB" sz="2400" b="1" dirty="0">
              <a:solidFill>
                <a:srgbClr val="4D738A"/>
              </a:solidFill>
              <a:cs typeface="Arial" charset="0"/>
            </a:endParaRPr>
          </a:p>
        </p:txBody>
      </p:sp>
      <p:sp>
        <p:nvSpPr>
          <p:cNvPr id="9" name="Oval 92"/>
          <p:cNvSpPr>
            <a:spLocks noChangeArrowheads="1"/>
          </p:cNvSpPr>
          <p:nvPr/>
        </p:nvSpPr>
        <p:spPr bwMode="auto">
          <a:xfrm>
            <a:off x="8378160" y="5202912"/>
            <a:ext cx="1082675" cy="974725"/>
          </a:xfrm>
          <a:prstGeom prst="ellipse">
            <a:avLst/>
          </a:prstGeom>
          <a:solidFill>
            <a:srgbClr val="FF9F19"/>
          </a:solidFill>
          <a:ln w="9525">
            <a:solidFill>
              <a:srgbClr val="4D738A"/>
            </a:solidFill>
            <a:round/>
            <a:headEnd/>
            <a:tailEnd/>
          </a:ln>
        </p:spPr>
        <p:txBody>
          <a:bodyPr wrap="none" anchor="ctr"/>
          <a:lstStyle/>
          <a:p>
            <a:pPr algn="ctr"/>
            <a:r>
              <a:rPr lang="en-GB" sz="2400" b="1" dirty="0" smtClean="0">
                <a:solidFill>
                  <a:srgbClr val="4D738A"/>
                </a:solidFill>
                <a:cs typeface="Arial" charset="0"/>
              </a:rPr>
              <a:t>15%</a:t>
            </a:r>
            <a:endParaRPr lang="en-GB" sz="2400" b="1" dirty="0">
              <a:solidFill>
                <a:srgbClr val="4D738A"/>
              </a:solidFill>
              <a:cs typeface="Arial" charset="0"/>
            </a:endParaRPr>
          </a:p>
        </p:txBody>
      </p:sp>
    </p:spTree>
    <p:extLst>
      <p:ext uri="{BB962C8B-B14F-4D97-AF65-F5344CB8AC3E}">
        <p14:creationId xmlns:p14="http://schemas.microsoft.com/office/powerpoint/2010/main" val="174821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Expert panels</a:t>
            </a:r>
            <a:endParaRPr lang="en-GB" dirty="0"/>
          </a:p>
        </p:txBody>
      </p:sp>
      <p:sp>
        <p:nvSpPr>
          <p:cNvPr id="7" name="Rectangle 6"/>
          <p:cNvSpPr/>
          <p:nvPr/>
        </p:nvSpPr>
        <p:spPr>
          <a:xfrm>
            <a:off x="986445" y="1210406"/>
            <a:ext cx="10651374" cy="4832092"/>
          </a:xfrm>
          <a:prstGeom prst="rect">
            <a:avLst/>
          </a:prstGeom>
        </p:spPr>
        <p:txBody>
          <a:bodyPr wrap="square">
            <a:spAutoFit/>
          </a:bodyPr>
          <a:lstStyle/>
          <a:p>
            <a:pPr marL="285750" indent="-285750">
              <a:buFont typeface="Arial" panose="020B0604020202020204" pitchFamily="34" charset="0"/>
              <a:buChar char="•"/>
            </a:pPr>
            <a:r>
              <a:rPr lang="en-GB" sz="2800" dirty="0" smtClean="0">
                <a:solidFill>
                  <a:srgbClr val="4D738A"/>
                </a:solidFill>
                <a:latin typeface="+mj-lt"/>
              </a:rPr>
              <a:t>34 sub-panels working under the guidance of four main panels</a:t>
            </a:r>
            <a:r>
              <a:rPr lang="en-GB" sz="2800" dirty="0">
                <a:solidFill>
                  <a:srgbClr val="4D738A"/>
                </a:solidFill>
                <a:latin typeface="+mj-lt"/>
              </a:rPr>
              <a:t> </a:t>
            </a:r>
            <a:r>
              <a:rPr lang="en-GB" sz="2800" dirty="0" smtClean="0">
                <a:solidFill>
                  <a:srgbClr val="4D738A"/>
                </a:solidFill>
                <a:latin typeface="+mj-lt"/>
              </a:rPr>
              <a:t>with advice from Equality and Diversity and Interdisciplinary Research advisory panels (EDAP and IDAP)</a:t>
            </a:r>
          </a:p>
          <a:p>
            <a:pPr marL="285750" indent="-285750">
              <a:buFont typeface="Arial" panose="020B0604020202020204" pitchFamily="34" charset="0"/>
              <a:buChar char="•"/>
            </a:pPr>
            <a:r>
              <a:rPr lang="en-GB" sz="2800" dirty="0" smtClean="0">
                <a:solidFill>
                  <a:srgbClr val="4D738A"/>
                </a:solidFill>
                <a:latin typeface="+mj-lt"/>
              </a:rPr>
              <a:t>Two-stage appointment process (via nominations):</a:t>
            </a:r>
          </a:p>
          <a:p>
            <a:pPr marL="971550" lvl="1" indent="-514350">
              <a:buFont typeface="+mj-lt"/>
              <a:buAutoNum type="arabicPeriod"/>
            </a:pPr>
            <a:r>
              <a:rPr lang="en-GB" sz="2800" dirty="0" smtClean="0">
                <a:solidFill>
                  <a:srgbClr val="4D738A"/>
                </a:solidFill>
                <a:latin typeface="+mj-lt"/>
              </a:rPr>
              <a:t>Criteria-setting phase – sufficient members appointed to ensure each sub-panel has appropriate expertise </a:t>
            </a:r>
          </a:p>
          <a:p>
            <a:pPr marL="971550" lvl="1" indent="-514350">
              <a:buFont typeface="+mj-lt"/>
              <a:buAutoNum type="arabicPeriod"/>
            </a:pPr>
            <a:r>
              <a:rPr lang="en-GB" sz="2800" dirty="0" smtClean="0">
                <a:solidFill>
                  <a:srgbClr val="4D738A"/>
                </a:solidFill>
                <a:latin typeface="+mj-lt"/>
              </a:rPr>
              <a:t>Assessment phase – recruitment in 2020 of additional panel members and assessors to ensure appropriate breadth of expertise and number of panel members necessary for the assessment phase, informed by the survey of institutions’ submission intentions in 2019.</a:t>
            </a:r>
          </a:p>
        </p:txBody>
      </p:sp>
    </p:spTree>
    <p:extLst>
      <p:ext uri="{BB962C8B-B14F-4D97-AF65-F5344CB8AC3E}">
        <p14:creationId xmlns:p14="http://schemas.microsoft.com/office/powerpoint/2010/main" val="301737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Expert panels</a:t>
            </a:r>
            <a:endParaRPr lang="en-GB" dirty="0"/>
          </a:p>
        </p:txBody>
      </p:sp>
      <p:graphicFrame>
        <p:nvGraphicFramePr>
          <p:cNvPr id="6" name="Diagram 5"/>
          <p:cNvGraphicFramePr/>
          <p:nvPr>
            <p:extLst>
              <p:ext uri="{D42A27DB-BD31-4B8C-83A1-F6EECF244321}">
                <p14:modId xmlns:p14="http://schemas.microsoft.com/office/powerpoint/2010/main" val="4012430416"/>
              </p:ext>
            </p:extLst>
          </p:nvPr>
        </p:nvGraphicFramePr>
        <p:xfrm>
          <a:off x="1498141" y="1345487"/>
          <a:ext cx="9243067" cy="33411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8115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Panel criteria</a:t>
            </a:r>
            <a:endParaRPr lang="en-GB" dirty="0"/>
          </a:p>
        </p:txBody>
      </p:sp>
      <p:sp>
        <p:nvSpPr>
          <p:cNvPr id="6" name="Content Placeholder 2"/>
          <p:cNvSpPr txBox="1">
            <a:spLocks/>
          </p:cNvSpPr>
          <p:nvPr/>
        </p:nvSpPr>
        <p:spPr>
          <a:xfrm>
            <a:off x="838200" y="1263316"/>
            <a:ext cx="10904913"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solidFill>
                  <a:srgbClr val="4D738A"/>
                </a:solidFill>
                <a:latin typeface="+mj-lt"/>
              </a:rPr>
              <a:t>Aims</a:t>
            </a:r>
          </a:p>
          <a:p>
            <a:r>
              <a:rPr lang="en-GB" sz="2400" dirty="0" smtClean="0">
                <a:solidFill>
                  <a:srgbClr val="4D738A"/>
                </a:solidFill>
                <a:latin typeface="+mj-lt"/>
              </a:rPr>
              <a:t>build on REF 2014 criteria to create continuity</a:t>
            </a:r>
          </a:p>
          <a:p>
            <a:r>
              <a:rPr lang="en-GB" sz="2400" dirty="0" smtClean="0">
                <a:solidFill>
                  <a:srgbClr val="4D738A"/>
                </a:solidFill>
                <a:latin typeface="+mj-lt"/>
              </a:rPr>
              <a:t>achieve consistency across the main panels, where possible, while taking into account disciplinary differences</a:t>
            </a:r>
          </a:p>
          <a:p>
            <a:pPr marL="0" indent="0">
              <a:buNone/>
            </a:pPr>
            <a:endParaRPr lang="en-GB" sz="2400" dirty="0">
              <a:solidFill>
                <a:srgbClr val="4D738A"/>
              </a:solidFill>
              <a:latin typeface="+mj-lt"/>
            </a:endParaRPr>
          </a:p>
          <a:p>
            <a:pPr marL="0" indent="0">
              <a:buNone/>
            </a:pPr>
            <a:r>
              <a:rPr lang="en-GB" sz="2400" b="1" dirty="0" smtClean="0">
                <a:solidFill>
                  <a:srgbClr val="4D738A"/>
                </a:solidFill>
                <a:latin typeface="+mj-lt"/>
              </a:rPr>
              <a:t>Structure</a:t>
            </a:r>
          </a:p>
          <a:p>
            <a:r>
              <a:rPr lang="en-GB" sz="2400" dirty="0" smtClean="0">
                <a:solidFill>
                  <a:srgbClr val="4D738A"/>
                </a:solidFill>
                <a:latin typeface="+mj-lt"/>
              </a:rPr>
              <a:t>Unit of assessment (UOA) descriptors</a:t>
            </a:r>
          </a:p>
          <a:p>
            <a:r>
              <a:rPr lang="en-GB" sz="2400" dirty="0" smtClean="0">
                <a:solidFill>
                  <a:srgbClr val="4D738A"/>
                </a:solidFill>
                <a:latin typeface="+mj-lt"/>
              </a:rPr>
              <a:t>Panel criteria (submissions, outputs, impact, environment)</a:t>
            </a:r>
          </a:p>
          <a:p>
            <a:r>
              <a:rPr lang="en-GB" sz="2400" dirty="0" smtClean="0">
                <a:solidFill>
                  <a:srgbClr val="4D738A"/>
                </a:solidFill>
                <a:latin typeface="+mj-lt"/>
              </a:rPr>
              <a:t>Working methods</a:t>
            </a:r>
            <a:endParaRPr lang="en-GB" sz="2400" dirty="0">
              <a:solidFill>
                <a:srgbClr val="4D738A"/>
              </a:solidFill>
              <a:latin typeface="+mj-lt"/>
            </a:endParaRPr>
          </a:p>
          <a:p>
            <a:endParaRPr lang="en-GB" sz="2400" dirty="0" smtClean="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110901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rPr>
              <a:t>Impact </a:t>
            </a:r>
            <a:endParaRPr lang="en-GB" dirty="0"/>
          </a:p>
        </p:txBody>
      </p:sp>
      <p:graphicFrame>
        <p:nvGraphicFramePr>
          <p:cNvPr id="4" name="Diagram 3"/>
          <p:cNvGraphicFramePr/>
          <p:nvPr>
            <p:extLst/>
          </p:nvPr>
        </p:nvGraphicFramePr>
        <p:xfrm>
          <a:off x="838200" y="1041944"/>
          <a:ext cx="11216341" cy="54648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16143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Impact – criteria</a:t>
            </a:r>
            <a:endParaRPr lang="en-GB" dirty="0"/>
          </a:p>
        </p:txBody>
      </p:sp>
      <p:sp>
        <p:nvSpPr>
          <p:cNvPr id="6" name="Content Placeholder 2"/>
          <p:cNvSpPr txBox="1">
            <a:spLocks/>
          </p:cNvSpPr>
          <p:nvPr/>
        </p:nvSpPr>
        <p:spPr>
          <a:xfrm>
            <a:off x="838200" y="142987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solidFill>
                  <a:srgbClr val="4D738A"/>
                </a:solidFill>
                <a:latin typeface="+mj-lt"/>
              </a:rPr>
              <a:t>Assessed </a:t>
            </a:r>
            <a:r>
              <a:rPr lang="en-GB" sz="2400" b="1" dirty="0">
                <a:solidFill>
                  <a:srgbClr val="4D738A"/>
                </a:solidFill>
                <a:latin typeface="+mj-lt"/>
              </a:rPr>
              <a:t>against </a:t>
            </a:r>
            <a:r>
              <a:rPr lang="en-GB" sz="2400" b="1" dirty="0" smtClean="0">
                <a:solidFill>
                  <a:srgbClr val="4D738A"/>
                </a:solidFill>
                <a:latin typeface="+mj-lt"/>
              </a:rPr>
              <a:t>two criteria</a:t>
            </a:r>
            <a:r>
              <a:rPr lang="en-GB" sz="2400" b="1" dirty="0">
                <a:solidFill>
                  <a:srgbClr val="4D738A"/>
                </a:solidFill>
                <a:latin typeface="+mj-lt"/>
              </a:rPr>
              <a:t>:</a:t>
            </a:r>
          </a:p>
          <a:p>
            <a:r>
              <a:rPr lang="en-GB" sz="2400" dirty="0" smtClean="0">
                <a:solidFill>
                  <a:srgbClr val="4D738A"/>
                </a:solidFill>
                <a:latin typeface="+mj-lt"/>
              </a:rPr>
              <a:t>Reach </a:t>
            </a:r>
            <a:r>
              <a:rPr lang="en-GB" sz="2400" b="1" dirty="0" smtClean="0">
                <a:solidFill>
                  <a:srgbClr val="4D738A"/>
                </a:solidFill>
                <a:latin typeface="+mj-lt"/>
              </a:rPr>
              <a:t>(updated definition)</a:t>
            </a:r>
            <a:r>
              <a:rPr lang="en-GB" sz="2400" dirty="0" smtClean="0">
                <a:solidFill>
                  <a:srgbClr val="4D738A"/>
                </a:solidFill>
                <a:latin typeface="+mj-lt"/>
              </a:rPr>
              <a:t>: Reach </a:t>
            </a:r>
            <a:r>
              <a:rPr lang="en-GB" sz="2400" dirty="0">
                <a:solidFill>
                  <a:srgbClr val="4D738A"/>
                </a:solidFill>
                <a:latin typeface="+mj-lt"/>
              </a:rPr>
              <a:t>will be understood as the extent and/or diversity of the beneficiaries of the impact, as relevant to the nature of the impact. Reach will be assessed in terms of the extent to which the potential constituencies, number or groups of beneficiaries have been reached; it will not be assessed in purely geographic terms, nor in terms of absolute numbers of beneficiaries. The criteria will be applied wherever the impact occurred, regardless of geography or location, and whether in the UK or abroad</a:t>
            </a:r>
          </a:p>
          <a:p>
            <a:r>
              <a:rPr lang="en-GB" sz="2400" dirty="0" smtClean="0">
                <a:solidFill>
                  <a:srgbClr val="4D738A"/>
                </a:solidFill>
                <a:latin typeface="+mj-lt"/>
              </a:rPr>
              <a:t>Significance - the </a:t>
            </a:r>
            <a:r>
              <a:rPr lang="en-GB" sz="2400" dirty="0">
                <a:solidFill>
                  <a:srgbClr val="4D738A"/>
                </a:solidFill>
                <a:latin typeface="+mj-lt"/>
              </a:rPr>
              <a:t>degree to which the impact has enabled, enriched</a:t>
            </a:r>
            <a:r>
              <a:rPr lang="en-GB" sz="2400" dirty="0" smtClean="0">
                <a:solidFill>
                  <a:srgbClr val="4D738A"/>
                </a:solidFill>
                <a:latin typeface="+mj-lt"/>
              </a:rPr>
              <a:t>, influenced</a:t>
            </a:r>
            <a:r>
              <a:rPr lang="en-GB" sz="2400" dirty="0">
                <a:solidFill>
                  <a:srgbClr val="4D738A"/>
                </a:solidFill>
                <a:latin typeface="+mj-lt"/>
              </a:rPr>
              <a:t>, informed or changed the performance, policies, practices, products, </a:t>
            </a:r>
            <a:r>
              <a:rPr lang="en-GB" sz="2400" dirty="0" smtClean="0">
                <a:solidFill>
                  <a:srgbClr val="4D738A"/>
                </a:solidFill>
                <a:latin typeface="+mj-lt"/>
              </a:rPr>
              <a:t>services, understanding</a:t>
            </a:r>
            <a:r>
              <a:rPr lang="en-GB" sz="2400" dirty="0">
                <a:solidFill>
                  <a:srgbClr val="4D738A"/>
                </a:solidFill>
                <a:latin typeface="+mj-lt"/>
              </a:rPr>
              <a:t>, awareness or </a:t>
            </a:r>
            <a:r>
              <a:rPr lang="en-GB" sz="2400" dirty="0" smtClean="0">
                <a:solidFill>
                  <a:srgbClr val="4D738A"/>
                </a:solidFill>
                <a:latin typeface="+mj-lt"/>
              </a:rPr>
              <a:t>wellbeing </a:t>
            </a:r>
            <a:r>
              <a:rPr lang="en-GB" sz="2400" dirty="0">
                <a:solidFill>
                  <a:srgbClr val="4D738A"/>
                </a:solidFill>
                <a:latin typeface="+mj-lt"/>
              </a:rPr>
              <a:t>of the beneficiaries</a:t>
            </a:r>
            <a:r>
              <a:rPr lang="en-GB" sz="2400" dirty="0" smtClean="0">
                <a:solidFill>
                  <a:srgbClr val="4D738A"/>
                </a:solidFill>
                <a:latin typeface="+mj-lt"/>
              </a:rPr>
              <a:t>.</a:t>
            </a:r>
          </a:p>
          <a:p>
            <a:pPr marL="0" indent="0">
              <a:buNone/>
            </a:pPr>
            <a:endParaRPr lang="en-GB" sz="2400" dirty="0">
              <a:solidFill>
                <a:srgbClr val="4D738A"/>
              </a:solidFill>
              <a:latin typeface="+mj-lt"/>
            </a:endParaRPr>
          </a:p>
        </p:txBody>
      </p:sp>
    </p:spTree>
    <p:extLst>
      <p:ext uri="{BB962C8B-B14F-4D97-AF65-F5344CB8AC3E}">
        <p14:creationId xmlns:p14="http://schemas.microsoft.com/office/powerpoint/2010/main" val="358460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Impact – continued case studies</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solidFill>
                  <a:srgbClr val="4D738A"/>
                </a:solidFill>
                <a:latin typeface="+mj-lt"/>
              </a:rPr>
              <a:t>Case studies continued from examples submitted to REF 2014 are eligible</a:t>
            </a:r>
          </a:p>
          <a:p>
            <a:r>
              <a:rPr lang="en-GB" sz="2400" dirty="0" smtClean="0">
                <a:solidFill>
                  <a:srgbClr val="4D738A"/>
                </a:solidFill>
                <a:latin typeface="+mj-lt"/>
              </a:rPr>
              <a:t>Must meet </a:t>
            </a:r>
            <a:r>
              <a:rPr lang="en-GB" sz="2400" dirty="0">
                <a:solidFill>
                  <a:srgbClr val="4D738A"/>
                </a:solidFill>
                <a:latin typeface="+mj-lt"/>
              </a:rPr>
              <a:t>the same eligibility criteria, including the length of the window for underpinning research (1 January 2000 to 31 December 2020) and the assessment period (1 August 2013 to 31 July 2020) for the impact </a:t>
            </a:r>
            <a:r>
              <a:rPr lang="en-GB" sz="2400" dirty="0" smtClean="0">
                <a:solidFill>
                  <a:srgbClr val="4D738A"/>
                </a:solidFill>
                <a:latin typeface="+mj-lt"/>
              </a:rPr>
              <a:t>described</a:t>
            </a:r>
          </a:p>
          <a:p>
            <a:endParaRPr lang="en-GB" sz="2400" dirty="0">
              <a:solidFill>
                <a:srgbClr val="4D738A"/>
              </a:solidFill>
              <a:latin typeface="+mj-lt"/>
            </a:endParaRPr>
          </a:p>
        </p:txBody>
      </p:sp>
      <p:pic>
        <p:nvPicPr>
          <p:cNvPr id="11" name="Picture 10"/>
          <p:cNvPicPr>
            <a:picLocks noChangeAspect="1"/>
          </p:cNvPicPr>
          <p:nvPr/>
        </p:nvPicPr>
        <p:blipFill rotWithShape="1">
          <a:blip r:embed="rId3"/>
          <a:srcRect b="66950"/>
          <a:stretch/>
        </p:blipFill>
        <p:spPr>
          <a:xfrm>
            <a:off x="2783892" y="3014750"/>
            <a:ext cx="7013527" cy="3584361"/>
          </a:xfrm>
          <a:prstGeom prst="rect">
            <a:avLst/>
          </a:prstGeom>
        </p:spPr>
      </p:pic>
    </p:spTree>
    <p:extLst>
      <p:ext uri="{BB962C8B-B14F-4D97-AF65-F5344CB8AC3E}">
        <p14:creationId xmlns:p14="http://schemas.microsoft.com/office/powerpoint/2010/main" val="1324315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rgbClr val="4D738A"/>
                </a:solidFill>
                <a:latin typeface="Calibri" panose="020F0502020204030204" pitchFamily="34" charset="0"/>
                <a:cs typeface="Calibri" panose="020F0502020204030204" pitchFamily="34" charset="0"/>
              </a:rPr>
              <a:t>Impact – types and indicators</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solidFill>
                  <a:srgbClr val="4D738A"/>
                </a:solidFill>
                <a:latin typeface="+mj-lt"/>
              </a:rPr>
              <a:t>Panels welcome case studies that describe </a:t>
            </a:r>
            <a:r>
              <a:rPr lang="en-GB" sz="2400" b="1" dirty="0" smtClean="0">
                <a:solidFill>
                  <a:srgbClr val="4D738A"/>
                </a:solidFill>
                <a:latin typeface="+mj-lt"/>
              </a:rPr>
              <a:t>any type(s) </a:t>
            </a:r>
            <a:r>
              <a:rPr lang="en-GB" sz="2400" dirty="0" smtClean="0">
                <a:solidFill>
                  <a:srgbClr val="4D738A"/>
                </a:solidFill>
                <a:latin typeface="+mj-lt"/>
              </a:rPr>
              <a:t>of impact</a:t>
            </a:r>
          </a:p>
          <a:p>
            <a:r>
              <a:rPr lang="en-GB" sz="2400" dirty="0" smtClean="0">
                <a:solidFill>
                  <a:srgbClr val="4D738A"/>
                </a:solidFill>
                <a:latin typeface="+mj-lt"/>
              </a:rPr>
              <a:t>Panel </a:t>
            </a:r>
            <a:r>
              <a:rPr lang="en-GB" sz="2400" dirty="0">
                <a:solidFill>
                  <a:srgbClr val="4D738A"/>
                </a:solidFill>
                <a:latin typeface="+mj-lt"/>
              </a:rPr>
              <a:t>will welcome, and assess equitably, case </a:t>
            </a:r>
            <a:r>
              <a:rPr lang="en-GB" sz="2400" dirty="0" smtClean="0">
                <a:solidFill>
                  <a:srgbClr val="4D738A"/>
                </a:solidFill>
                <a:latin typeface="+mj-lt"/>
              </a:rPr>
              <a:t>studies describing </a:t>
            </a:r>
            <a:r>
              <a:rPr lang="en-GB" sz="2400" dirty="0">
                <a:solidFill>
                  <a:srgbClr val="4D738A"/>
                </a:solidFill>
                <a:latin typeface="+mj-lt"/>
              </a:rPr>
              <a:t>impacts achieved through public engagement, either as the main impact described or </a:t>
            </a:r>
            <a:r>
              <a:rPr lang="en-GB" sz="2400" dirty="0" smtClean="0">
                <a:solidFill>
                  <a:srgbClr val="4D738A"/>
                </a:solidFill>
                <a:latin typeface="+mj-lt"/>
              </a:rPr>
              <a:t>as one </a:t>
            </a:r>
            <a:r>
              <a:rPr lang="en-GB" sz="2400" dirty="0">
                <a:solidFill>
                  <a:srgbClr val="4D738A"/>
                </a:solidFill>
                <a:latin typeface="+mj-lt"/>
              </a:rPr>
              <a:t>facet of a wider range of impacts</a:t>
            </a:r>
            <a:r>
              <a:rPr lang="en-GB" sz="2400" dirty="0" smtClean="0">
                <a:solidFill>
                  <a:srgbClr val="4D738A"/>
                </a:solidFill>
                <a:latin typeface="+mj-lt"/>
              </a:rPr>
              <a:t>.</a:t>
            </a:r>
          </a:p>
          <a:p>
            <a:r>
              <a:rPr lang="en-GB" sz="2400" dirty="0">
                <a:solidFill>
                  <a:srgbClr val="4D738A"/>
                </a:solidFill>
                <a:latin typeface="+mj-lt"/>
              </a:rPr>
              <a:t>Impact on teaching within (and beyond) own HEI is </a:t>
            </a:r>
            <a:r>
              <a:rPr lang="en-GB" sz="2400" dirty="0" smtClean="0">
                <a:solidFill>
                  <a:srgbClr val="4D738A"/>
                </a:solidFill>
                <a:latin typeface="+mj-lt"/>
              </a:rPr>
              <a:t>eligible</a:t>
            </a:r>
          </a:p>
          <a:p>
            <a:r>
              <a:rPr lang="en-GB" sz="2400" dirty="0" smtClean="0">
                <a:solidFill>
                  <a:srgbClr val="4D738A"/>
                </a:solidFill>
                <a:latin typeface="+mj-lt"/>
              </a:rPr>
              <a:t>Case studies must provide a clear and coherent narrative supported by verifiable evidence and indicators</a:t>
            </a:r>
          </a:p>
          <a:p>
            <a:r>
              <a:rPr lang="en-GB" sz="2400" dirty="0" smtClean="0">
                <a:solidFill>
                  <a:srgbClr val="4D738A"/>
                </a:solidFill>
                <a:latin typeface="+mj-lt"/>
              </a:rPr>
              <a:t>Should provide evidence of reach and significance of the </a:t>
            </a:r>
            <a:r>
              <a:rPr lang="en-GB" sz="2400" b="1" dirty="0" smtClean="0">
                <a:solidFill>
                  <a:srgbClr val="4D738A"/>
                </a:solidFill>
                <a:latin typeface="+mj-lt"/>
              </a:rPr>
              <a:t>impacts</a:t>
            </a:r>
            <a:r>
              <a:rPr lang="en-GB" sz="2400" dirty="0" smtClean="0">
                <a:solidFill>
                  <a:srgbClr val="4D738A"/>
                </a:solidFill>
                <a:latin typeface="+mj-lt"/>
              </a:rPr>
              <a:t>, as distinct from evidence of dissemination or uptake</a:t>
            </a:r>
            <a:r>
              <a:rPr lang="en-GB" sz="2400" b="1" dirty="0" smtClean="0">
                <a:solidFill>
                  <a:srgbClr val="4D738A"/>
                </a:solidFill>
                <a:latin typeface="+mj-lt"/>
              </a:rPr>
              <a:t> </a:t>
            </a:r>
          </a:p>
          <a:p>
            <a:r>
              <a:rPr lang="en-GB" sz="2400" dirty="0" smtClean="0">
                <a:solidFill>
                  <a:srgbClr val="4D738A"/>
                </a:solidFill>
                <a:latin typeface="+mj-lt"/>
              </a:rPr>
              <a:t>Annex A includes an extensive – but not exhaustive – list of examples of impact and indicators, including evaluation frameworks from non-HE organisations</a:t>
            </a:r>
            <a:endParaRPr lang="en-GB" sz="2400" dirty="0">
              <a:solidFill>
                <a:srgbClr val="4D738A"/>
              </a:solidFill>
              <a:latin typeface="+mj-lt"/>
            </a:endParaRPr>
          </a:p>
        </p:txBody>
      </p:sp>
    </p:spTree>
    <p:extLst>
      <p:ext uri="{BB962C8B-B14F-4D97-AF65-F5344CB8AC3E}">
        <p14:creationId xmlns:p14="http://schemas.microsoft.com/office/powerpoint/2010/main" val="2018780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1119</Words>
  <Application>Microsoft Office PowerPoint</Application>
  <PresentationFormat>Widescreen</PresentationFormat>
  <Paragraphs>120</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IHR AV</cp:lastModifiedBy>
  <cp:revision>36</cp:revision>
  <dcterms:created xsi:type="dcterms:W3CDTF">2018-07-27T09:17:35Z</dcterms:created>
  <dcterms:modified xsi:type="dcterms:W3CDTF">2019-09-04T09:09:25Z</dcterms:modified>
</cp:coreProperties>
</file>