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6" r:id="rId2"/>
    <p:sldId id="267" r:id="rId3"/>
    <p:sldId id="264" r:id="rId4"/>
    <p:sldId id="268" r:id="rId5"/>
    <p:sldId id="269" r:id="rId6"/>
    <p:sldId id="259" r:id="rId7"/>
    <p:sldId id="270" r:id="rId8"/>
    <p:sldId id="265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A5120"/>
    <a:srgbClr val="424A4F"/>
    <a:srgbClr val="D75020"/>
    <a:srgbClr val="FFFFFE"/>
    <a:srgbClr val="171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216" autoAdjust="0"/>
    <p:restoredTop sz="69088" autoAdjust="0"/>
  </p:normalViewPr>
  <p:slideViewPr>
    <p:cSldViewPr snapToGrid="0" snapToObjects="1" showGuides="1">
      <p:cViewPr varScale="1">
        <p:scale>
          <a:sx n="43" d="100"/>
          <a:sy n="43" d="100"/>
        </p:scale>
        <p:origin x="1256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65" d="100"/>
          <a:sy n="165" d="100"/>
        </p:scale>
        <p:origin x="-138" y="-265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-1"/>
            <a:ext cx="2437260" cy="8082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0FA731-96C6-1C4F-A61E-653465578A1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quarter" idx="1"/>
          </p:nvPr>
        </p:nvSpPr>
        <p:spPr>
          <a:xfrm>
            <a:off x="5739817" y="0"/>
            <a:ext cx="1118183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6FE862-AA2E-A649-A23D-0AE53E0EBE06}" type="datetimeFigureOut">
              <a:rPr lang="en-US" smtClean="0"/>
              <a:t>7/15/2021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12988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0" y="8673460"/>
            <a:ext cx="68580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/>
            </a:lvl1pPr>
          </a:lstStyle>
          <a:p>
            <a:fld id="{D080ACEF-038B-C84F-B8C5-91258E24176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quarter" idx="1"/>
          </p:nvPr>
        </p:nvSpPr>
        <p:spPr>
          <a:xfrm>
            <a:off x="5715000" y="0"/>
            <a:ext cx="1159132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6FE862-AA2E-A649-A23D-0AE53E0EBE06}" type="datetimeFigureOut">
              <a:rPr lang="en-US" smtClean="0"/>
              <a:t>7/15/2021</a:t>
            </a:fld>
            <a:endParaRPr lang="en-GB" dirty="0"/>
          </a:p>
        </p:txBody>
      </p:sp>
      <p:pic>
        <p:nvPicPr>
          <p:cNvPr id="8" name="Picture 7" descr="RHUL_Master_logo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853" y="8045128"/>
            <a:ext cx="1401034" cy="70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9833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0ACEF-038B-C84F-B8C5-91258E241761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5112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Introduction: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brief intro to a very broad debate, with reference to the RHS 2018 REE Report, EDI agendas in UK HEIs, accessibility and inclusion, etc.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0ACEF-038B-C84F-B8C5-91258E241761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3072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Introduction: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brief intro to a very broad debate, with reference to the RHS 2018 REE Report, EDI agendas in UK HEIs, accessibility and inclusion, etc.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0ACEF-038B-C84F-B8C5-91258E241761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0815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Introduction: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brief intro to a very broad debate, with reference to the RHS 2018 REE Report, EDI agendas in UK HEIs, accessibility and inclusion, etc.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0ACEF-038B-C84F-B8C5-91258E241761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3795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Introduction: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brief intro to a very broad debate, with reference to the RHS 2018 REE Report, EDI agendas in UK HEIs, accessibility and inclusion, etc.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0ACEF-038B-C84F-B8C5-91258E241761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5471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0ACEF-038B-C84F-B8C5-91258E241761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3881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https://uol.padlet.org/aliuzzoscorpo3/2menet1xpl6ymlo6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0ACEF-038B-C84F-B8C5-91258E241761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9833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0ACEF-038B-C84F-B8C5-91258E241761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6615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slide 1">
    <p:bg>
      <p:bgPr>
        <a:solidFill>
          <a:srgbClr val="424A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466534"/>
            <a:ext cx="9143999" cy="1198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453" y="1986858"/>
            <a:ext cx="6663634" cy="1502881"/>
          </a:xfrm>
        </p:spPr>
        <p:txBody>
          <a:bodyPr anchor="t" anchorCtr="0">
            <a:noAutofit/>
          </a:bodyPr>
          <a:lstStyle>
            <a:lvl1pPr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0453" y="4721654"/>
            <a:ext cx="5487504" cy="778565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4" name="Picture 3" descr="RHUL_Master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385" y="4467172"/>
            <a:ext cx="2386616" cy="1197524"/>
          </a:xfrm>
          <a:prstGeom prst="rect">
            <a:avLst/>
          </a:prstGeom>
        </p:spPr>
      </p:pic>
      <p:pic>
        <p:nvPicPr>
          <p:cNvPr id="7" name="Picture 6" descr="Music_Hall_Diagonal_6_long_lines_white-optimized1.png"/>
          <p:cNvPicPr>
            <a:picLocks noChangeAspect="1"/>
          </p:cNvPicPr>
          <p:nvPr userDrawn="1"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32"/>
          <a:stretch/>
        </p:blipFill>
        <p:spPr>
          <a:xfrm>
            <a:off x="1" y="4158702"/>
            <a:ext cx="9144000" cy="307832"/>
          </a:xfrm>
          <a:prstGeom prst="rect">
            <a:avLst/>
          </a:prstGeom>
        </p:spPr>
      </p:pic>
      <p:pic>
        <p:nvPicPr>
          <p:cNvPr id="11" name="Picture 10" descr="Music_Hall_Diagonal_6_long_lines_white-optimized1.png"/>
          <p:cNvPicPr>
            <a:picLocks noChangeAspect="1"/>
          </p:cNvPicPr>
          <p:nvPr userDrawn="1"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32"/>
          <a:stretch/>
        </p:blipFill>
        <p:spPr>
          <a:xfrm>
            <a:off x="1" y="5670454"/>
            <a:ext cx="9144000" cy="30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962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588" y="1365654"/>
            <a:ext cx="9145588" cy="5505174"/>
          </a:xfrm>
          <a:noFill/>
        </p:spPr>
        <p:txBody>
          <a:bodyPr lIns="72000" tIns="72000"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76975" y="109035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412" y="6513014"/>
            <a:ext cx="216000" cy="216000"/>
          </a:xfrm>
        </p:spPr>
        <p:txBody>
          <a:bodyPr/>
          <a:lstStyle/>
          <a:p>
            <a:fld id="{6B49BB3D-90E4-C946-BCF9-8FBC622A1A0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7200" y="381380"/>
            <a:ext cx="6546059" cy="92213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0553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1" hasCustomPrompt="1"/>
          </p:nvPr>
        </p:nvSpPr>
        <p:spPr>
          <a:xfrm>
            <a:off x="457200" y="1555750"/>
            <a:ext cx="8229600" cy="4476750"/>
          </a:xfrm>
        </p:spPr>
        <p:txBody>
          <a:bodyPr lIns="72000" tIns="72000"/>
          <a:lstStyle>
            <a:lvl1pPr>
              <a:defRPr sz="1800"/>
            </a:lvl1pPr>
          </a:lstStyle>
          <a:p>
            <a:r>
              <a:rPr lang="en-GB" sz="2600" b="0" i="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Chart/graph</a:t>
            </a:r>
            <a:endParaRPr lang="en-GB" dirty="0"/>
          </a:p>
        </p:txBody>
      </p:sp>
      <p:sp>
        <p:nvSpPr>
          <p:cNvPr id="7" name="Slide Number Placeholder 2"/>
          <p:cNvSpPr txBox="1">
            <a:spLocks/>
          </p:cNvSpPr>
          <p:nvPr userDrawn="1"/>
        </p:nvSpPr>
        <p:spPr>
          <a:xfrm>
            <a:off x="434412" y="6513014"/>
            <a:ext cx="216000" cy="216000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457200" rtl="0" eaLnBrk="1" latinLnBrk="0" hangingPunct="1">
              <a:defRPr sz="1000" kern="1200" normalizeH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49BB3D-90E4-C946-BCF9-8FBC622A1A06}" type="slidenum">
              <a:rPr lang="en-GB" sz="800" smtClean="0"/>
              <a:pPr/>
              <a:t>‹#›</a:t>
            </a:fld>
            <a:endParaRPr lang="en-GB" sz="800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381380"/>
            <a:ext cx="6546059" cy="92213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6051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cascading bullets N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800"/>
            </a:lvl1pPr>
          </a:lstStyle>
          <a:p>
            <a:fld id="{6B49BB3D-90E4-C946-BCF9-8FBC622A1A0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29552"/>
            <a:ext cx="8229600" cy="4363278"/>
          </a:xfrm>
        </p:spPr>
        <p:txBody>
          <a:bodyPr/>
          <a:lstStyle>
            <a:lvl1pPr marL="266400" indent="-266400">
              <a:buFont typeface="Arial"/>
              <a:buChar char="•"/>
              <a:defRPr sz="2800"/>
            </a:lvl1pPr>
            <a:lvl2pPr marL="561600" indent="-248400">
              <a:buClr>
                <a:srgbClr val="DA5120"/>
              </a:buClr>
              <a:buFont typeface="Lucida Grande"/>
              <a:buChar char="-"/>
              <a:defRPr sz="2400"/>
            </a:lvl2pPr>
            <a:lvl3pPr marL="813600" indent="-234000">
              <a:buClr>
                <a:srgbClr val="171D23"/>
              </a:buClr>
              <a:buFont typeface="Wingdings" charset="2"/>
              <a:buChar char="§"/>
              <a:defRPr sz="2000"/>
            </a:lvl3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 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63702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1"/>
          </p:nvPr>
        </p:nvSpPr>
        <p:spPr>
          <a:xfrm>
            <a:off x="463071" y="1557210"/>
            <a:ext cx="8229600" cy="4525963"/>
          </a:xfrm>
        </p:spPr>
        <p:txBody>
          <a:bodyPr/>
          <a:lstStyle>
            <a:lvl1pPr marL="288000" indent="-324000">
              <a:buFont typeface="+mj-lt"/>
              <a:buAutoNum type="arabicPeriod"/>
              <a:defRPr sz="2800">
                <a:latin typeface="Corbel"/>
                <a:cs typeface="Corbel"/>
              </a:defRPr>
            </a:lvl1pPr>
            <a:lvl2pPr marL="648000" indent="-288000" algn="l">
              <a:buClr>
                <a:srgbClr val="FF6600"/>
              </a:buClr>
              <a:buFont typeface="+mj-lt"/>
              <a:buAutoNum type="romanLcPeriod"/>
              <a:defRPr sz="2400" baseline="0">
                <a:latin typeface="Corbel"/>
                <a:cs typeface="Corbel"/>
              </a:defRPr>
            </a:lvl2pPr>
            <a:lvl3pPr marL="579600" indent="0">
              <a:buFont typeface="Arial"/>
              <a:buNone/>
              <a:defRPr sz="2000">
                <a:latin typeface="Corbel"/>
                <a:cs typeface="Corbel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Slide Number Placeholder 2"/>
          <p:cNvSpPr txBox="1">
            <a:spLocks/>
          </p:cNvSpPr>
          <p:nvPr userDrawn="1"/>
        </p:nvSpPr>
        <p:spPr>
          <a:xfrm>
            <a:off x="434412" y="6513014"/>
            <a:ext cx="216000" cy="216000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457200" rtl="0" eaLnBrk="1" latinLnBrk="0" hangingPunct="1">
              <a:defRPr sz="1000" kern="1200" normalizeH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49BB3D-90E4-C946-BCF9-8FBC622A1A06}" type="slidenum">
              <a:rPr lang="en-GB" sz="800" smtClean="0"/>
              <a:pPr/>
              <a:t>‹#›</a:t>
            </a:fld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139730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rgbClr val="424A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466533"/>
            <a:ext cx="9143999" cy="1198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7" name="Picture 6" descr="RHUL_Master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823" y="4466533"/>
            <a:ext cx="2389161" cy="1198801"/>
          </a:xfrm>
          <a:prstGeom prst="rect">
            <a:avLst/>
          </a:prstGeom>
        </p:spPr>
      </p:pic>
      <p:pic>
        <p:nvPicPr>
          <p:cNvPr id="8" name="Picture 7" descr="Music_Hall_Diagonal_6_long_lines_white-optimized1.png"/>
          <p:cNvPicPr>
            <a:picLocks noChangeAspect="1"/>
          </p:cNvPicPr>
          <p:nvPr userDrawn="1"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32"/>
          <a:stretch/>
        </p:blipFill>
        <p:spPr>
          <a:xfrm>
            <a:off x="1" y="4158702"/>
            <a:ext cx="9144000" cy="307832"/>
          </a:xfrm>
          <a:prstGeom prst="rect">
            <a:avLst/>
          </a:prstGeom>
        </p:spPr>
      </p:pic>
      <p:pic>
        <p:nvPicPr>
          <p:cNvPr id="9" name="Picture 8" descr="Music_Hall_Diagonal_6_long_lines_white-optimized1.png"/>
          <p:cNvPicPr>
            <a:picLocks noChangeAspect="1"/>
          </p:cNvPicPr>
          <p:nvPr userDrawn="1"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32"/>
          <a:stretch/>
        </p:blipFill>
        <p:spPr>
          <a:xfrm>
            <a:off x="1" y="5670454"/>
            <a:ext cx="9144000" cy="30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393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3"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794" y="0"/>
            <a:ext cx="9145588" cy="4727046"/>
          </a:xfrm>
          <a:noFill/>
        </p:spPr>
        <p:txBody>
          <a:bodyPr lIns="72000" tIns="72000"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4470387"/>
            <a:ext cx="9143999" cy="1198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11" name="Picture 10" descr="RHUL_Master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633" y="4470387"/>
            <a:ext cx="2389161" cy="1198801"/>
          </a:xfrm>
          <a:prstGeom prst="rect">
            <a:avLst/>
          </a:prstGeom>
        </p:spPr>
      </p:pic>
      <p:pic>
        <p:nvPicPr>
          <p:cNvPr id="2" name="Picture 1" descr="Music_Hall_Diagonal_6_long_lines-40%-optimized1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46"/>
          <a:stretch/>
        </p:blipFill>
        <p:spPr>
          <a:xfrm>
            <a:off x="794" y="4152163"/>
            <a:ext cx="9144000" cy="324115"/>
          </a:xfrm>
          <a:prstGeom prst="rect">
            <a:avLst/>
          </a:prstGeom>
        </p:spPr>
      </p:pic>
      <p:pic>
        <p:nvPicPr>
          <p:cNvPr id="9" name="Picture 8" descr="Music_Hall_Diagonal_6_long_lines-40%-optimized1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46"/>
          <a:stretch/>
        </p:blipFill>
        <p:spPr>
          <a:xfrm>
            <a:off x="794" y="5658796"/>
            <a:ext cx="9144000" cy="324115"/>
          </a:xfrm>
          <a:prstGeom prst="rect">
            <a:avLst/>
          </a:prstGeom>
        </p:spPr>
      </p:pic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70453" y="4721654"/>
            <a:ext cx="5487504" cy="778565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5618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1">
    <p:bg>
      <p:bgPr>
        <a:solidFill>
          <a:srgbClr val="424A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8141" y="4466534"/>
            <a:ext cx="9143999" cy="1198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36978" y="4748823"/>
            <a:ext cx="6197663" cy="916512"/>
          </a:xfrm>
        </p:spPr>
        <p:txBody>
          <a:bodyPr anchor="t">
            <a:normAutofit/>
          </a:bodyPr>
          <a:lstStyle>
            <a:lvl1pPr algn="l">
              <a:defRPr sz="3600" b="0" cap="none"/>
            </a:lvl1pPr>
          </a:lstStyle>
          <a:p>
            <a:r>
              <a:rPr lang="en-GB" dirty="0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860" y="4466534"/>
            <a:ext cx="2400139" cy="11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571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3"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466533"/>
            <a:ext cx="9143999" cy="1198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36978" y="4748823"/>
            <a:ext cx="6108115" cy="916512"/>
          </a:xfrm>
        </p:spPr>
        <p:txBody>
          <a:bodyPr anchor="t">
            <a:normAutofit/>
          </a:bodyPr>
          <a:lstStyle>
            <a:lvl1pPr algn="l">
              <a:defRPr sz="3600" b="0" cap="none"/>
            </a:lvl1pPr>
          </a:lstStyle>
          <a:p>
            <a:r>
              <a:rPr lang="en-GB" dirty="0"/>
              <a:t>Click to edit master title style</a:t>
            </a:r>
          </a:p>
        </p:txBody>
      </p:sp>
      <p:pic>
        <p:nvPicPr>
          <p:cNvPr id="7" name="Picture 6" descr="RHUL_Master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823" y="4466533"/>
            <a:ext cx="2389161" cy="119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888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1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1375"/>
            <a:ext cx="3904974" cy="43632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660900" y="1771375"/>
            <a:ext cx="4025900" cy="4363950"/>
          </a:xfrm>
        </p:spPr>
        <p:txBody>
          <a:bodyPr/>
          <a:lstStyle>
            <a:lvl1pPr marL="285750" indent="-285750">
              <a:buSzPct val="120000"/>
              <a:buFont typeface="Wingdings" charset="2"/>
              <a:buChar char="§"/>
              <a:defRPr/>
            </a:lvl1pPr>
            <a:lvl2pPr marL="285750" indent="-285750">
              <a:buSzPct val="120000"/>
              <a:buFont typeface="Wingdings" charset="2"/>
              <a:buChar char="§"/>
              <a:defRPr/>
            </a:lvl2pPr>
            <a:lvl3pPr marL="173038" indent="-171450">
              <a:buSzPct val="120000"/>
              <a:buFont typeface="Wingdings" charset="2"/>
              <a:buChar char="§"/>
              <a:defRPr/>
            </a:lvl3pPr>
            <a:lvl4pPr marL="173038" indent="-171450">
              <a:buSzPct val="120000"/>
              <a:buFont typeface="Wingdings" charset="2"/>
              <a:buChar char="§"/>
              <a:defRPr/>
            </a:lvl4pPr>
            <a:lvl5pPr marL="173038" indent="-171450">
              <a:buSzPct val="120000"/>
              <a:buFont typeface="Wingdings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381380"/>
            <a:ext cx="6546059" cy="92213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9487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ext page 2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6B49BB3D-90E4-C946-BCF9-8FBC622A1A0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4984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3 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800"/>
            </a:lvl1pPr>
          </a:lstStyle>
          <a:p>
            <a:fld id="{6B49BB3D-90E4-C946-BCF9-8FBC622A1A0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29552"/>
            <a:ext cx="8229600" cy="43632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5613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page 1"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HUL_Master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238" y="430698"/>
            <a:ext cx="1837762" cy="865429"/>
          </a:xfrm>
          <a:prstGeom prst="rect">
            <a:avLst/>
          </a:prstGeom>
        </p:spPr>
      </p:pic>
      <p:sp>
        <p:nvSpPr>
          <p:cNvPr id="10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588" y="0"/>
            <a:ext cx="9145588" cy="6858000"/>
          </a:xfrm>
          <a:noFill/>
        </p:spPr>
        <p:txBody>
          <a:bodyPr lIns="72000" tIns="72000"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412" y="6513014"/>
            <a:ext cx="216000" cy="216000"/>
          </a:xfrm>
        </p:spPr>
        <p:txBody>
          <a:bodyPr/>
          <a:lstStyle/>
          <a:p>
            <a:fld id="{6B49BB3D-90E4-C946-BCF9-8FBC622A1A0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9876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page band at bottom"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412" y="6513014"/>
            <a:ext cx="216000" cy="216000"/>
          </a:xfrm>
        </p:spPr>
        <p:txBody>
          <a:bodyPr/>
          <a:lstStyle/>
          <a:p>
            <a:fld id="{6B49BB3D-90E4-C946-BCF9-8FBC622A1A0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5475525"/>
            <a:ext cx="9144000" cy="91336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7E99A9"/>
              </a:solidFill>
            </a:endParaRPr>
          </a:p>
        </p:txBody>
      </p:sp>
      <p:pic>
        <p:nvPicPr>
          <p:cNvPr id="7" name="Picture 6" descr="RHUL_Master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643" y="5475006"/>
            <a:ext cx="1822362" cy="914400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5425690"/>
            <a:ext cx="6546059" cy="92213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34412" y="592782"/>
            <a:ext cx="3904974" cy="43632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7" name="Content Placeholder 8"/>
          <p:cNvSpPr>
            <a:spLocks noGrp="1"/>
          </p:cNvSpPr>
          <p:nvPr>
            <p:ph sz="quarter" idx="14"/>
          </p:nvPr>
        </p:nvSpPr>
        <p:spPr>
          <a:xfrm>
            <a:off x="4638112" y="592782"/>
            <a:ext cx="4025900" cy="4363950"/>
          </a:xfrm>
        </p:spPr>
        <p:txBody>
          <a:bodyPr/>
          <a:lstStyle>
            <a:lvl1pPr marL="285750" indent="-285750">
              <a:buSzPct val="120000"/>
              <a:buFont typeface="Wingdings" charset="2"/>
              <a:buChar char="§"/>
              <a:defRPr/>
            </a:lvl1pPr>
            <a:lvl2pPr marL="285750" indent="-285750">
              <a:buSzPct val="120000"/>
              <a:buFont typeface="Wingdings" charset="2"/>
              <a:buChar char="§"/>
              <a:defRPr/>
            </a:lvl2pPr>
            <a:lvl3pPr marL="173038" indent="-171450">
              <a:buSzPct val="120000"/>
              <a:buFont typeface="Wingdings" charset="2"/>
              <a:buChar char="§"/>
              <a:defRPr/>
            </a:lvl3pPr>
            <a:lvl4pPr marL="173038" indent="-171450">
              <a:buSzPct val="120000"/>
              <a:buFont typeface="Wingdings" charset="2"/>
              <a:buChar char="§"/>
              <a:defRPr/>
            </a:lvl4pPr>
            <a:lvl5pPr marL="173038" indent="-171450">
              <a:buSzPct val="120000"/>
              <a:buFont typeface="Wingdings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0126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31215"/>
            <a:ext cx="9144000" cy="91336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7E99A9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380"/>
            <a:ext cx="6546059" cy="92213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4792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411" y="6513014"/>
            <a:ext cx="216000" cy="216000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 anchorCtr="0"/>
          <a:lstStyle>
            <a:lvl1pPr algn="ctr">
              <a:defRPr sz="800" normalizeH="1">
                <a:solidFill>
                  <a:schemeClr val="bg1"/>
                </a:solidFill>
              </a:defRPr>
            </a:lvl1pPr>
          </a:lstStyle>
          <a:p>
            <a:fld id="{6B49BB3D-90E4-C946-BCF9-8FBC622A1A0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 descr="RHUL_Master_logo_RGB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232" y="430696"/>
            <a:ext cx="182236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77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3" r:id="rId2"/>
    <p:sldLayoutId id="2147483661" r:id="rId3"/>
    <p:sldLayoutId id="2147483662" r:id="rId4"/>
    <p:sldLayoutId id="2147483650" r:id="rId5"/>
    <p:sldLayoutId id="2147483653" r:id="rId6"/>
    <p:sldLayoutId id="2147483680" r:id="rId7"/>
    <p:sldLayoutId id="2147483685" r:id="rId8"/>
    <p:sldLayoutId id="2147483691" r:id="rId9"/>
    <p:sldLayoutId id="2147483654" r:id="rId10"/>
    <p:sldLayoutId id="2147483664" r:id="rId11"/>
    <p:sldLayoutId id="2147483693" r:id="rId12"/>
    <p:sldLayoutId id="2147483682" r:id="rId13"/>
    <p:sldLayoutId id="2147483687" r:id="rId1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12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457200" rtl="0" eaLnBrk="1" latinLnBrk="0" hangingPunct="1">
        <a:spcBef>
          <a:spcPts val="1200"/>
        </a:spcBef>
        <a:buFont typeface="Arial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588" indent="0" algn="l" defTabSz="457200" rtl="0" eaLnBrk="1" latinLnBrk="0" hangingPunct="1">
        <a:spcBef>
          <a:spcPts val="1200"/>
        </a:spcBef>
        <a:buFont typeface="Arial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588" indent="0" algn="l" defTabSz="457200" rtl="0" eaLnBrk="1" latinLnBrk="0" hangingPunct="1">
        <a:spcBef>
          <a:spcPts val="1200"/>
        </a:spcBef>
        <a:buFont typeface="Arial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88" indent="0" algn="l" defTabSz="457200" rtl="0" eaLnBrk="1" latinLnBrk="0" hangingPunct="1">
        <a:spcBef>
          <a:spcPts val="1200"/>
        </a:spcBef>
        <a:buFont typeface="Arial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hyperlink" Target="https://uol.padlet.org/aliuzzoscorpo3/2menet1xpl6ymlo6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B018B-A919-471B-A356-BD485F5520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5380" y="1167535"/>
            <a:ext cx="6663634" cy="1502881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FFC000"/>
                </a:solidFill>
              </a:rPr>
              <a:t>Decolonising the Curriculum in Practice</a:t>
            </a:r>
            <a:br>
              <a:rPr lang="en-GB" dirty="0"/>
            </a:br>
            <a:r>
              <a:rPr lang="en-GB" dirty="0">
                <a:solidFill>
                  <a:schemeClr val="bg1"/>
                </a:solidFill>
              </a:rPr>
              <a:t>15</a:t>
            </a:r>
            <a:r>
              <a:rPr lang="en-GB" baseline="30000" dirty="0">
                <a:solidFill>
                  <a:schemeClr val="bg1"/>
                </a:solidFill>
              </a:rPr>
              <a:t>th</a:t>
            </a:r>
            <a:r>
              <a:rPr lang="en-GB" dirty="0">
                <a:solidFill>
                  <a:schemeClr val="bg1"/>
                </a:solidFill>
              </a:rPr>
              <a:t> July 2021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DA8456-13E0-447D-B643-F25AA24191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8413" y="4595274"/>
            <a:ext cx="4681414" cy="778565"/>
          </a:xfrm>
        </p:spPr>
        <p:txBody>
          <a:bodyPr/>
          <a:lstStyle/>
          <a:p>
            <a:pPr algn="ctr"/>
            <a:r>
              <a:rPr lang="en-GB" b="1" dirty="0"/>
              <a:t>History New to Teaching: </a:t>
            </a:r>
          </a:p>
          <a:p>
            <a:pPr algn="ctr"/>
            <a:r>
              <a:rPr lang="en-GB" b="1" dirty="0"/>
              <a:t>An interactive workshop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DAB372-FC7D-4FAF-AD41-2BB9124FCD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1866" y="4465320"/>
            <a:ext cx="1531432" cy="122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291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t>2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199" y="1771374"/>
            <a:ext cx="8543365" cy="4741639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GB" sz="2000" b="1" dirty="0"/>
              <a:t>INTRODUCTION: Dr </a:t>
            </a:r>
            <a:r>
              <a:rPr lang="en-GB" sz="2000" b="1" dirty="0" err="1"/>
              <a:t>Shahmima</a:t>
            </a:r>
            <a:r>
              <a:rPr lang="en-GB" sz="2000" b="1" dirty="0"/>
              <a:t> Akhtar and Dr Antonella Liuzzo Scorpo</a:t>
            </a:r>
          </a:p>
          <a:p>
            <a:pPr marL="457200" indent="-457200">
              <a:buFont typeface="Wingdings" charset="2"/>
              <a:buAutoNum type="arabicPeriod"/>
            </a:pPr>
            <a:r>
              <a:rPr lang="en-GB" sz="2000" b="1" dirty="0"/>
              <a:t>What does 'decolonising' the curriculum mean?</a:t>
            </a:r>
          </a:p>
          <a:p>
            <a:pPr marL="457200" indent="-457200">
              <a:buFont typeface="Wingdings" charset="2"/>
              <a:buAutoNum type="arabicPeriod"/>
            </a:pPr>
            <a:r>
              <a:rPr lang="en-GB" sz="2000" dirty="0"/>
              <a:t>Part 1. Decolonising the Curriculum – Sharing examples </a:t>
            </a:r>
          </a:p>
          <a:p>
            <a:pPr marL="457200" indent="-457200">
              <a:buFont typeface="Wingdings" charset="2"/>
              <a:buAutoNum type="arabicPeriod"/>
            </a:pPr>
            <a:r>
              <a:rPr lang="en-GB" sz="2000" dirty="0"/>
              <a:t>Part 2: Decolonising your classroom/practice</a:t>
            </a:r>
          </a:p>
          <a:p>
            <a:pPr marL="457200" indent="-457200">
              <a:buFont typeface="Wingdings" charset="2"/>
              <a:buAutoNum type="arabicPeriod"/>
            </a:pPr>
            <a:r>
              <a:rPr lang="en-GB" sz="2000" dirty="0"/>
              <a:t>Activities related to:</a:t>
            </a:r>
          </a:p>
          <a:p>
            <a:pPr lvl="1"/>
            <a:r>
              <a:rPr lang="en-GB" sz="1600" dirty="0"/>
              <a:t>'Decolonising the Curriculum' - Challenges and opportunities.</a:t>
            </a:r>
          </a:p>
          <a:p>
            <a:pPr lvl="1"/>
            <a:r>
              <a:rPr lang="en-GB" sz="1600" dirty="0"/>
              <a:t>Decolonising/Diversifying your bibliography</a:t>
            </a:r>
          </a:p>
          <a:p>
            <a:pPr lvl="1"/>
            <a:r>
              <a:rPr lang="en-GB" sz="1600" dirty="0"/>
              <a:t>How to make your classroom/sessions (both in person and online) more inclusive and accessible?</a:t>
            </a:r>
          </a:p>
          <a:p>
            <a:pPr lvl="1"/>
            <a:r>
              <a:rPr lang="en-GB" sz="1600" dirty="0"/>
              <a:t>EDI - how to get your students involved?</a:t>
            </a:r>
          </a:p>
          <a:p>
            <a:pPr marL="457200" indent="-457200">
              <a:buFont typeface="Wingdings" charset="2"/>
              <a:buAutoNum type="arabicPeriod"/>
            </a:pPr>
            <a:r>
              <a:rPr lang="en-GB" sz="2000" dirty="0"/>
              <a:t>Q&amp;A </a:t>
            </a:r>
          </a:p>
          <a:p>
            <a:pPr marL="457200" indent="-457200">
              <a:buFont typeface="Wingdings" charset="2"/>
              <a:buAutoNum type="arabicPeriod"/>
            </a:pPr>
            <a:r>
              <a:rPr lang="en-GB" sz="2000" dirty="0"/>
              <a:t>Conclusion </a:t>
            </a:r>
          </a:p>
          <a:p>
            <a:pPr marL="457200" indent="-457200">
              <a:buFont typeface="Wingdings" charset="2"/>
              <a:buAutoNum type="arabicPeriod"/>
            </a:pPr>
            <a:endParaRPr lang="en-GB" sz="2000" u="sng" dirty="0"/>
          </a:p>
          <a:p>
            <a:pPr marL="457200" indent="-457200">
              <a:buFont typeface="Wingdings" charset="2"/>
              <a:buAutoNum type="arabicPeriod"/>
            </a:pPr>
            <a:endParaRPr lang="en-GB" dirty="0"/>
          </a:p>
          <a:p>
            <a:pPr marL="0" indent="0">
              <a:buNone/>
            </a:pPr>
            <a:r>
              <a:rPr lang="en-GB" sz="2400" b="1" dirty="0"/>
              <a:t> </a:t>
            </a:r>
          </a:p>
          <a:p>
            <a:pPr>
              <a:lnSpc>
                <a:spcPct val="150000"/>
              </a:lnSpc>
            </a:pPr>
            <a:endParaRPr lang="en-GB" sz="28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Workshop Structure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BF9F1B-A176-46F3-9CB9-546E8287A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740" y="433420"/>
            <a:ext cx="1157273" cy="92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25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30"/>
    </mc:Choice>
    <mc:Fallback xmlns="">
      <p:transition spd="slow" advTm="1233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t>3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1776" y="721112"/>
            <a:ext cx="6921483" cy="582398"/>
          </a:xfrm>
        </p:spPr>
        <p:txBody>
          <a:bodyPr>
            <a:normAutofit fontScale="90000"/>
          </a:bodyPr>
          <a:lstStyle/>
          <a:p>
            <a:r>
              <a:rPr lang="en-GB" sz="2400" b="1" dirty="0"/>
              <a:t>What does 'decolonising' the curriculum mean?</a:t>
            </a:r>
            <a:br>
              <a:rPr lang="en-GB" sz="2400" b="1" dirty="0"/>
            </a:br>
            <a:endParaRPr lang="en-GB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BF9F1B-A176-46F3-9CB9-546E8287A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214" y="433420"/>
            <a:ext cx="1157273" cy="9221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7EAB2A-BE7D-463B-9ADF-A9D519D5A8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3731" y="1831479"/>
            <a:ext cx="6227517" cy="425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27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30"/>
    </mc:Choice>
    <mc:Fallback xmlns="">
      <p:transition spd="slow" advTm="1233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t>4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199" y="1771374"/>
            <a:ext cx="8543365" cy="4741639"/>
          </a:xfrm>
        </p:spPr>
        <p:txBody>
          <a:bodyPr/>
          <a:lstStyle/>
          <a:p>
            <a:pPr marL="457200" indent="-457200">
              <a:buFont typeface="Wingdings" charset="2"/>
              <a:buAutoNum type="arabicPeriod"/>
            </a:pPr>
            <a:r>
              <a:rPr lang="en-GB" dirty="0"/>
              <a:t>At Royal Holloway:</a:t>
            </a:r>
          </a:p>
          <a:p>
            <a:pPr lvl="1"/>
            <a:r>
              <a:rPr lang="en-GB" dirty="0">
                <a:solidFill>
                  <a:prstClr val="black"/>
                </a:solidFill>
              </a:rPr>
              <a:t>School of Humanities </a:t>
            </a:r>
          </a:p>
          <a:p>
            <a:pPr lvl="1"/>
            <a:r>
              <a:rPr lang="en-GB" dirty="0">
                <a:solidFill>
                  <a:prstClr val="black"/>
                </a:solidFill>
              </a:rPr>
              <a:t>BME Focus Group - EDI Seminar Series, BME Mentorship Scheme, Essay Prize Competition for BME A-level students, BME Working Group at School level</a:t>
            </a:r>
          </a:p>
          <a:p>
            <a:pPr lvl="1"/>
            <a:r>
              <a:rPr lang="en-GB" dirty="0">
                <a:solidFill>
                  <a:prstClr val="black"/>
                </a:solidFill>
              </a:rPr>
              <a:t>Toolkit on Reading Lists </a:t>
            </a:r>
          </a:p>
          <a:p>
            <a:pPr lvl="1"/>
            <a:r>
              <a:rPr lang="en-GB" dirty="0">
                <a:solidFill>
                  <a:prstClr val="black"/>
                </a:solidFill>
              </a:rPr>
              <a:t>ALLY </a:t>
            </a:r>
          </a:p>
          <a:p>
            <a:pPr lvl="1"/>
            <a:r>
              <a:rPr lang="en-GB" dirty="0">
                <a:solidFill>
                  <a:prstClr val="black"/>
                </a:solidFill>
              </a:rPr>
              <a:t>What’s next?</a:t>
            </a:r>
          </a:p>
          <a:p>
            <a:pPr marL="457200" indent="-457200">
              <a:buFont typeface="Wingdings" charset="2"/>
              <a:buAutoNum type="arabicPeriod"/>
            </a:pPr>
            <a:r>
              <a:rPr lang="en-GB" dirty="0"/>
              <a:t>At the University of Lincoln:</a:t>
            </a:r>
          </a:p>
          <a:p>
            <a:pPr lvl="1"/>
            <a:r>
              <a:rPr lang="en-GB" dirty="0"/>
              <a:t>School of History and Heritage</a:t>
            </a:r>
          </a:p>
          <a:p>
            <a:pPr lvl="1"/>
            <a:r>
              <a:rPr lang="en-GB" dirty="0"/>
              <a:t>Revising L1 curriculum – how to get colleagues on board?</a:t>
            </a:r>
          </a:p>
          <a:p>
            <a:pPr lvl="1"/>
            <a:r>
              <a:rPr lang="en-GB" dirty="0"/>
              <a:t>Student feedback – EDI Student Committee</a:t>
            </a:r>
          </a:p>
          <a:p>
            <a:pPr lvl="1"/>
            <a:r>
              <a:rPr lang="en-GB" dirty="0"/>
              <a:t>Option modules: Decolonising the Past, Queering the Past.</a:t>
            </a:r>
          </a:p>
          <a:p>
            <a:pPr lvl="1"/>
            <a:r>
              <a:rPr lang="en-GB" dirty="0"/>
              <a:t>What’s next?</a:t>
            </a:r>
          </a:p>
          <a:p>
            <a:pPr marL="0" indent="0">
              <a:buNone/>
            </a:pPr>
            <a:r>
              <a:rPr lang="en-GB" sz="2400" b="1" dirty="0"/>
              <a:t> </a:t>
            </a:r>
          </a:p>
          <a:p>
            <a:pPr>
              <a:lnSpc>
                <a:spcPct val="150000"/>
              </a:lnSpc>
            </a:pPr>
            <a:endParaRPr lang="en-GB" sz="28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1512" y="721112"/>
            <a:ext cx="6891747" cy="582398"/>
          </a:xfrm>
        </p:spPr>
        <p:txBody>
          <a:bodyPr>
            <a:normAutofit fontScale="90000"/>
          </a:bodyPr>
          <a:lstStyle/>
          <a:p>
            <a:r>
              <a:rPr lang="en-GB" sz="2200" dirty="0"/>
              <a:t>Part 1. Decolonising the Curriculum – Sharing examples </a:t>
            </a:r>
            <a:br>
              <a:rPr lang="en-GB" dirty="0"/>
            </a:b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BF9F1B-A176-46F3-9CB9-546E8287A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740" y="433420"/>
            <a:ext cx="1157273" cy="92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53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30"/>
    </mc:Choice>
    <mc:Fallback xmlns="">
      <p:transition spd="slow" advTm="1233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t>5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199" y="1771374"/>
            <a:ext cx="8543365" cy="4741639"/>
          </a:xfrm>
        </p:spPr>
        <p:txBody>
          <a:bodyPr/>
          <a:lstStyle/>
          <a:p>
            <a:pPr marL="457200" indent="-457200">
              <a:buFont typeface="Wingdings" charset="2"/>
              <a:buAutoNum type="arabicPeriod"/>
            </a:pPr>
            <a:r>
              <a:rPr lang="en-GB" sz="2400" dirty="0"/>
              <a:t>At Royal Holloway:</a:t>
            </a:r>
          </a:p>
          <a:p>
            <a:pPr lvl="1">
              <a:buFontTx/>
              <a:buChar char="-"/>
            </a:pPr>
            <a:r>
              <a:rPr lang="en-GB" sz="2400" dirty="0"/>
              <a:t>BME Working Group – Welcome Pack </a:t>
            </a:r>
          </a:p>
          <a:p>
            <a:pPr lvl="1">
              <a:buFontTx/>
              <a:buChar char="-"/>
            </a:pPr>
            <a:r>
              <a:rPr lang="en-GB" sz="2400" dirty="0"/>
              <a:t>Data on attainment gap</a:t>
            </a:r>
          </a:p>
          <a:p>
            <a:pPr lvl="1">
              <a:buFontTx/>
              <a:buChar char="-"/>
            </a:pPr>
            <a:r>
              <a:rPr lang="en-GB" sz="2400" dirty="0"/>
              <a:t>Decolonising part of intellectual/ assessment outputs</a:t>
            </a:r>
          </a:p>
          <a:p>
            <a:pPr lvl="1">
              <a:buFontTx/>
              <a:buChar char="-"/>
            </a:pPr>
            <a:endParaRPr lang="en-GB" sz="2400" dirty="0"/>
          </a:p>
          <a:p>
            <a:pPr marL="457200" indent="-457200">
              <a:buFont typeface="Wingdings" charset="2"/>
              <a:buAutoNum type="arabicPeriod"/>
            </a:pPr>
            <a:r>
              <a:rPr lang="en-GB" sz="2400" dirty="0"/>
              <a:t>At the University of Lincoln:</a:t>
            </a:r>
          </a:p>
          <a:p>
            <a:pPr lvl="1">
              <a:buFontTx/>
              <a:buChar char="-"/>
            </a:pPr>
            <a:r>
              <a:rPr lang="en-GB" sz="2400" dirty="0"/>
              <a:t>In conversation with students…</a:t>
            </a:r>
          </a:p>
          <a:p>
            <a:pPr lvl="1">
              <a:buFontTx/>
              <a:buChar char="-"/>
            </a:pPr>
            <a:r>
              <a:rPr lang="en-GB" sz="2400" dirty="0"/>
              <a:t>Diversifying contents and assessment strategies</a:t>
            </a:r>
          </a:p>
          <a:p>
            <a:pPr lvl="1">
              <a:buFontTx/>
              <a:buChar char="-"/>
            </a:pPr>
            <a:r>
              <a:rPr lang="en-GB" sz="2400" dirty="0"/>
              <a:t>A ‘safe’ space to debate, share and discuss</a:t>
            </a:r>
          </a:p>
          <a:p>
            <a:pPr lvl="1">
              <a:buFontTx/>
              <a:buChar char="-"/>
            </a:pPr>
            <a:endParaRPr lang="en-GB" sz="2400" dirty="0"/>
          </a:p>
          <a:p>
            <a:pPr marL="0" indent="0">
              <a:buNone/>
            </a:pPr>
            <a:r>
              <a:rPr lang="en-GB" sz="2400" b="1" dirty="0"/>
              <a:t> </a:t>
            </a:r>
          </a:p>
          <a:p>
            <a:pPr>
              <a:lnSpc>
                <a:spcPct val="150000"/>
              </a:lnSpc>
            </a:pPr>
            <a:endParaRPr lang="en-GB" sz="28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1512" y="721112"/>
            <a:ext cx="6891747" cy="582398"/>
          </a:xfrm>
        </p:spPr>
        <p:txBody>
          <a:bodyPr>
            <a:normAutofit fontScale="90000"/>
          </a:bodyPr>
          <a:lstStyle/>
          <a:p>
            <a:r>
              <a:rPr lang="en-GB" sz="2200" dirty="0"/>
              <a:t>Part 2. Decolonising your classroom– Sharing examples </a:t>
            </a:r>
            <a:br>
              <a:rPr lang="en-GB" dirty="0"/>
            </a:b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BF9F1B-A176-46F3-9CB9-546E8287A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740" y="433420"/>
            <a:ext cx="1157273" cy="92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49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30"/>
    </mc:Choice>
    <mc:Fallback xmlns="">
      <p:transition spd="slow" advTm="1233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42411" y="1791629"/>
            <a:ext cx="7855637" cy="4569878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GB" sz="2800" dirty="0"/>
              <a:t>Decolonising the Curriculum' - how to approach it? Challenges and opportunities.</a:t>
            </a:r>
          </a:p>
          <a:p>
            <a:r>
              <a:rPr lang="en-GB" sz="1600" dirty="0"/>
              <a:t>	How do you avoid decolonising the curriculum being relegated to optional modules? 	How could you make sure it is embedded within compulsory survey courses?</a:t>
            </a:r>
            <a:endParaRPr lang="en-GB" sz="2400" dirty="0"/>
          </a:p>
          <a:p>
            <a:r>
              <a:rPr lang="en-GB" sz="2800" dirty="0"/>
              <a:t>2. Decolonising/Diversifying your bibliography.</a:t>
            </a:r>
          </a:p>
          <a:p>
            <a:r>
              <a:rPr lang="en-GB" sz="1600" dirty="0"/>
              <a:t>	Do the case-studies and reading lists reflect diversity?</a:t>
            </a:r>
            <a:endParaRPr lang="en-GB" sz="2400" dirty="0"/>
          </a:p>
          <a:p>
            <a:r>
              <a:rPr lang="en-GB" sz="2800" dirty="0"/>
              <a:t>3. How to make your classroom/sessions (both in person and online) more inclusive and accessible?</a:t>
            </a:r>
          </a:p>
          <a:p>
            <a:r>
              <a:rPr lang="en-GB" sz="1600" dirty="0"/>
              <a:t>	Any strategies for engaging students who don’t participate as much?</a:t>
            </a:r>
            <a:endParaRPr lang="en-GB" sz="2800" dirty="0"/>
          </a:p>
          <a:p>
            <a:r>
              <a:rPr lang="en-GB" sz="2800" dirty="0"/>
              <a:t>4. EDI - how to get your students involved?</a:t>
            </a:r>
          </a:p>
          <a:p>
            <a:r>
              <a:rPr lang="en-GB" dirty="0"/>
              <a:t>	Any events, societies, clubs?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E6727C44-3C13-2449-A673-4CDA502C5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380"/>
            <a:ext cx="6546059" cy="922130"/>
          </a:xfrm>
        </p:spPr>
        <p:txBody>
          <a:bodyPr/>
          <a:lstStyle/>
          <a:p>
            <a:r>
              <a:rPr lang="en-GB" dirty="0"/>
              <a:t>Breakout Room Discussion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AB32E3-26E4-4D55-A6D1-ABC9809FA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740" y="433420"/>
            <a:ext cx="1157273" cy="92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72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5"/>
    </mc:Choice>
    <mc:Fallback xmlns="">
      <p:transition spd="slow" advTm="1775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E6727C44-3C13-2449-A673-4CDA502C5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380"/>
            <a:ext cx="6546059" cy="922130"/>
          </a:xfrm>
        </p:spPr>
        <p:txBody>
          <a:bodyPr/>
          <a:lstStyle/>
          <a:p>
            <a:r>
              <a:rPr lang="en-GB" dirty="0"/>
              <a:t>Feedback and Q&amp;A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AB32E3-26E4-4D55-A6D1-ABC9809FA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740" y="433420"/>
            <a:ext cx="1157273" cy="922130"/>
          </a:xfrm>
          <a:prstGeom prst="rect">
            <a:avLst/>
          </a:prstGeom>
        </p:spPr>
      </p:pic>
      <p:pic>
        <p:nvPicPr>
          <p:cNvPr id="1026" name="Picture 2" descr="Click Here Button With Hand Pointer Clicking Click Here Web Button Isolated  Website Buy Or Register Bar Icon With Hand Finger Clicking Cursor For Stock  Vector Stock Illustration - Download Image Now -">
            <a:hlinkClick r:id="rId4"/>
            <a:extLst>
              <a:ext uri="{FF2B5EF4-FFF2-40B4-BE49-F238E27FC236}">
                <a16:creationId xmlns:a16="http://schemas.microsoft.com/office/drawing/2014/main" id="{207F0BBA-4697-4D39-904D-707940C11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031" y="2465224"/>
            <a:ext cx="5419725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77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5"/>
    </mc:Choice>
    <mc:Fallback xmlns="">
      <p:transition spd="slow" advTm="1775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Bibliography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980562"/>
            <a:ext cx="9144000" cy="468932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Jason </a:t>
            </a:r>
            <a:r>
              <a:rPr lang="en-GB" sz="2000" dirty="0" err="1"/>
              <a:t>Arday</a:t>
            </a:r>
            <a:r>
              <a:rPr lang="en-GB" sz="2000" dirty="0"/>
              <a:t> and Heidi </a:t>
            </a:r>
            <a:r>
              <a:rPr lang="en-GB" sz="2000" dirty="0" err="1"/>
              <a:t>Safia</a:t>
            </a:r>
            <a:r>
              <a:rPr lang="en-GB" sz="2000" dirty="0"/>
              <a:t> Mirza (eds), Dismantling Race in Higher Education: Racism, Whiteness and Decolonising the Academy (Palgrave, 2018).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err="1"/>
              <a:t>Khalwant</a:t>
            </a:r>
            <a:r>
              <a:rPr lang="en-GB" sz="2000" dirty="0"/>
              <a:t> Bhopal, White Privilege: The Myth of a Post-racial Society (Policy Press, 2018).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David Bryan, Katherine Dunleavy, Keri Facer, Charles </a:t>
            </a:r>
            <a:r>
              <a:rPr lang="en-GB" sz="2000" dirty="0" err="1"/>
              <a:t>Forsdick</a:t>
            </a:r>
            <a:r>
              <a:rPr lang="en-GB" sz="2000" dirty="0"/>
              <a:t>, Omar Khan, </a:t>
            </a:r>
            <a:r>
              <a:rPr lang="en-GB" sz="2000" dirty="0" err="1"/>
              <a:t>Mhemooda</a:t>
            </a:r>
            <a:r>
              <a:rPr lang="en-GB" sz="2000" dirty="0"/>
              <a:t> Malek, Karen Salt and Kristy Warren, Common Cause Research: Building Research Collaborations between Universities and Black and Minority Ethnic Communities (University of Bristol and AHRC, 2018).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Higher Education Policy Institute (HEPI), Institutional Diversity in UK Higher Education (2012).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Jess Moody, ‘Time to Talk about Race Equality’, </a:t>
            </a:r>
            <a:r>
              <a:rPr lang="en-GB" sz="2000" i="1" dirty="0" err="1"/>
              <a:t>Wonkhe</a:t>
            </a:r>
            <a:r>
              <a:rPr lang="en-GB" sz="2000" i="1" dirty="0"/>
              <a:t> </a:t>
            </a:r>
            <a:r>
              <a:rPr lang="en-GB" sz="2000" dirty="0"/>
              <a:t>(24 June 2018): https://</a:t>
            </a:r>
            <a:r>
              <a:rPr lang="en-GB" sz="2000" dirty="0" err="1"/>
              <a:t>wonkhe.com</a:t>
            </a:r>
            <a:r>
              <a:rPr lang="en-GB" sz="2000" dirty="0"/>
              <a:t>/blogs/time-to-talk-about- race-equality/. </a:t>
            </a:r>
          </a:p>
          <a:p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4A45FD-632C-48BF-BAC4-5B6579385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6740" y="433420"/>
            <a:ext cx="1157273" cy="92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3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75"/>
    </mc:Choice>
    <mc:Fallback xmlns="">
      <p:transition spd="slow" advTm="417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Thank you!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513513"/>
            <a:ext cx="215900" cy="215900"/>
          </a:xfrm>
        </p:spPr>
        <p:txBody>
          <a:bodyPr/>
          <a:lstStyle/>
          <a:p>
            <a:fld id="{6B49BB3D-90E4-C946-BCF9-8FBC622A1A06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866028-9F29-4CEF-A10E-F863C0DB4B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461" y="4458203"/>
            <a:ext cx="1317441" cy="120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65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65"/>
    </mc:Choice>
    <mc:Fallback xmlns="">
      <p:transition spd="slow" advTm="2665"/>
    </mc:Fallback>
  </mc:AlternateContent>
</p:sld>
</file>

<file path=ppt/theme/theme1.xml><?xml version="1.0" encoding="utf-8"?>
<a:theme xmlns:a="http://schemas.openxmlformats.org/drawingml/2006/main" name="Office Theme">
  <a:themeElements>
    <a:clrScheme name="RHUL Primary Colour Palette">
      <a:dk1>
        <a:sysClr val="windowText" lastClr="000000"/>
      </a:dk1>
      <a:lt1>
        <a:sysClr val="window" lastClr="FFFFFF"/>
      </a:lt1>
      <a:dk2>
        <a:srgbClr val="202A30"/>
      </a:dk2>
      <a:lt2>
        <a:srgbClr val="E7E6E6"/>
      </a:lt2>
      <a:accent1>
        <a:srgbClr val="EB641E"/>
      </a:accent1>
      <a:accent2>
        <a:srgbClr val="D72D2D"/>
      </a:accent2>
      <a:accent3>
        <a:srgbClr val="9857AE"/>
      </a:accent3>
      <a:accent4>
        <a:srgbClr val="00A648"/>
      </a:accent4>
      <a:accent5>
        <a:srgbClr val="00A69E"/>
      </a:accent5>
      <a:accent6>
        <a:srgbClr val="009ED7"/>
      </a:accent6>
      <a:hlink>
        <a:srgbClr val="000000"/>
      </a:hlink>
      <a:folHlink>
        <a:srgbClr val="954F72"/>
      </a:folHlink>
    </a:clrScheme>
    <a:fontScheme name="Office 2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HUL.potx" id="{611D1A16-0076-4B0B-9B06-E22E21DE7C1C}" vid="{EEEC3F93-415C-4F22-97FD-019AFD8977E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RHUL</Template>
  <TotalTime>12418</TotalTime>
  <Words>681</Words>
  <Application>Microsoft Office PowerPoint</Application>
  <PresentationFormat>On-screen Show (4:3)</PresentationFormat>
  <Paragraphs>83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corbel</vt:lpstr>
      <vt:lpstr>corbel</vt:lpstr>
      <vt:lpstr>Lucida Grande</vt:lpstr>
      <vt:lpstr>Wingdings</vt:lpstr>
      <vt:lpstr>Office Theme</vt:lpstr>
      <vt:lpstr>Decolonising the Curriculum in Practice 15th July 2021</vt:lpstr>
      <vt:lpstr>Workshop Structure</vt:lpstr>
      <vt:lpstr>What does 'decolonising' the curriculum mean? </vt:lpstr>
      <vt:lpstr>Part 1. Decolonising the Curriculum – Sharing examples  </vt:lpstr>
      <vt:lpstr>Part 2. Decolonising your classroom– Sharing examples  </vt:lpstr>
      <vt:lpstr>Breakout Room Discussion</vt:lpstr>
      <vt:lpstr>Feedback and Q&amp;A</vt:lpstr>
      <vt:lpstr>Bibliography</vt:lpstr>
      <vt:lpstr>Thank you!</vt:lpstr>
    </vt:vector>
  </TitlesOfParts>
  <Company>RHUL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Accessibility and working with large Word documents</dc:title>
  <dc:creator>Cooper, Catriona</dc:creator>
  <cp:lastModifiedBy>Antonella Liuzzo Scorpo</cp:lastModifiedBy>
  <cp:revision>54</cp:revision>
  <cp:lastPrinted>2021-05-21T09:54:56Z</cp:lastPrinted>
  <dcterms:created xsi:type="dcterms:W3CDTF">2020-02-14T10:24:33Z</dcterms:created>
  <dcterms:modified xsi:type="dcterms:W3CDTF">2021-07-15T08:46:22Z</dcterms:modified>
</cp:coreProperties>
</file>