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312" r:id="rId5"/>
    <p:sldId id="314" r:id="rId6"/>
    <p:sldId id="316" r:id="rId7"/>
    <p:sldId id="318" r:id="rId8"/>
    <p:sldId id="319" r:id="rId9"/>
    <p:sldId id="320" r:id="rId10"/>
    <p:sldId id="325" r:id="rId11"/>
    <p:sldId id="327" r:id="rId12"/>
    <p:sldId id="313" r:id="rId13"/>
    <p:sldId id="326" r:id="rId14"/>
    <p:sldId id="322" r:id="rId15"/>
    <p:sldId id="328" r:id="rId16"/>
    <p:sldId id="324" r:id="rId17"/>
    <p:sldId id="321" r:id="rId18"/>
    <p:sldId id="3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89260-CC5D-413B-9932-3E3C0A1AAF89}" v="2" dt="2021-07-13T09:58:46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19" autoAdjust="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s-Jones, Lucinda" userId="e1621246-808c-4a4c-9910-ac4beeb5e40f" providerId="ADAL" clId="{6AF89260-CC5D-413B-9932-3E3C0A1AAF89}"/>
    <pc:docChg chg="modSld">
      <pc:chgData name="Matthews-Jones, Lucinda" userId="e1621246-808c-4a4c-9910-ac4beeb5e40f" providerId="ADAL" clId="{6AF89260-CC5D-413B-9932-3E3C0A1AAF89}" dt="2021-07-13T09:58:46.325" v="3"/>
      <pc:docMkLst>
        <pc:docMk/>
      </pc:docMkLst>
      <pc:sldChg chg="modSp mod setBg">
        <pc:chgData name="Matthews-Jones, Lucinda" userId="e1621246-808c-4a4c-9910-ac4beeb5e40f" providerId="ADAL" clId="{6AF89260-CC5D-413B-9932-3E3C0A1AAF89}" dt="2021-07-13T09:58:46.325" v="3"/>
        <pc:sldMkLst>
          <pc:docMk/>
          <pc:sldMk cId="1122577091" sldId="312"/>
        </pc:sldMkLst>
        <pc:spChg chg="mod">
          <ac:chgData name="Matthews-Jones, Lucinda" userId="e1621246-808c-4a4c-9910-ac4beeb5e40f" providerId="ADAL" clId="{6AF89260-CC5D-413B-9932-3E3C0A1AAF89}" dt="2021-07-13T09:44:08.377" v="1" actId="121"/>
          <ac:spMkLst>
            <pc:docMk/>
            <pc:sldMk cId="1122577091" sldId="312"/>
            <ac:spMk id="3" creationId="{37FC2D8F-56D2-4ADF-B439-0E09E7C37894}"/>
          </ac:spMkLst>
        </pc:spChg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665229134" sldId="313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557509302" sldId="314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653132110" sldId="316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338365268" sldId="318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3190626519" sldId="319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65318753" sldId="320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681531525" sldId="321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1242778357" sldId="322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914860634" sldId="323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1469365571" sldId="324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3743649994" sldId="325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175243687" sldId="326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2642571322" sldId="327"/>
        </pc:sldMkLst>
      </pc:sldChg>
      <pc:sldChg chg="setBg">
        <pc:chgData name="Matthews-Jones, Lucinda" userId="e1621246-808c-4a4c-9910-ac4beeb5e40f" providerId="ADAL" clId="{6AF89260-CC5D-413B-9932-3E3C0A1AAF89}" dt="2021-07-13T09:58:46.325" v="3"/>
        <pc:sldMkLst>
          <pc:docMk/>
          <pc:sldMk cId="4184827857" sldId="3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2A2751-660E-42DD-9B6F-E361D80B55A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75391D-804B-4B19-8222-067A5C903C3A}">
      <dgm:prSet/>
      <dgm:spPr/>
      <dgm:t>
        <a:bodyPr/>
        <a:lstStyle/>
        <a:p>
          <a:r>
            <a:rPr lang="en-US"/>
            <a:t>Accessibility: White background / Colour blind students </a:t>
          </a:r>
        </a:p>
      </dgm:t>
    </dgm:pt>
    <dgm:pt modelId="{AD2C5CCF-5E52-4912-9B9D-496DD6BE8F86}" type="parTrans" cxnId="{24714655-355D-4CA6-880C-0FF850CE3ACA}">
      <dgm:prSet/>
      <dgm:spPr/>
      <dgm:t>
        <a:bodyPr/>
        <a:lstStyle/>
        <a:p>
          <a:endParaRPr lang="en-US"/>
        </a:p>
      </dgm:t>
    </dgm:pt>
    <dgm:pt modelId="{68CC783D-1AD6-4650-9285-AE4CA0875B75}" type="sibTrans" cxnId="{24714655-355D-4CA6-880C-0FF850CE3ACA}">
      <dgm:prSet/>
      <dgm:spPr/>
      <dgm:t>
        <a:bodyPr/>
        <a:lstStyle/>
        <a:p>
          <a:endParaRPr lang="en-US"/>
        </a:p>
      </dgm:t>
    </dgm:pt>
    <dgm:pt modelId="{45C3DED1-5DFF-4DBB-BDDE-504646B8FDDE}">
      <dgm:prSet/>
      <dgm:spPr/>
      <dgm:t>
        <a:bodyPr/>
        <a:lstStyle/>
        <a:p>
          <a:r>
            <a:rPr lang="en-US" dirty="0"/>
            <a:t>Technology: students on phones </a:t>
          </a:r>
        </a:p>
      </dgm:t>
    </dgm:pt>
    <dgm:pt modelId="{5DAE0C6C-823F-4F50-AE89-C67B9B3C2907}" type="parTrans" cxnId="{7D89C268-D1B2-41C0-BFAE-C0C3D9BF000D}">
      <dgm:prSet/>
      <dgm:spPr/>
      <dgm:t>
        <a:bodyPr/>
        <a:lstStyle/>
        <a:p>
          <a:endParaRPr lang="en-US"/>
        </a:p>
      </dgm:t>
    </dgm:pt>
    <dgm:pt modelId="{5B354FE2-9634-40C3-B260-7E8D0E577B0E}" type="sibTrans" cxnId="{7D89C268-D1B2-41C0-BFAE-C0C3D9BF000D}">
      <dgm:prSet/>
      <dgm:spPr/>
      <dgm:t>
        <a:bodyPr/>
        <a:lstStyle/>
        <a:p>
          <a:endParaRPr lang="en-US"/>
        </a:p>
      </dgm:t>
    </dgm:pt>
    <dgm:pt modelId="{CB189A5D-6309-4A78-A392-4FDE6B56B2C9}">
      <dgm:prSet/>
      <dgm:spPr/>
      <dgm:t>
        <a:bodyPr/>
        <a:lstStyle/>
        <a:p>
          <a:r>
            <a:rPr lang="en-US"/>
            <a:t>Time to set up and get students used to how it works </a:t>
          </a:r>
        </a:p>
      </dgm:t>
    </dgm:pt>
    <dgm:pt modelId="{9412DF45-4810-4F54-8477-B392E2C6516B}" type="parTrans" cxnId="{E1DD3727-9323-4C68-BE75-ECABCDB0465C}">
      <dgm:prSet/>
      <dgm:spPr/>
      <dgm:t>
        <a:bodyPr/>
        <a:lstStyle/>
        <a:p>
          <a:endParaRPr lang="en-US"/>
        </a:p>
      </dgm:t>
    </dgm:pt>
    <dgm:pt modelId="{D453B1F4-8D58-464D-A638-910F841B85DF}" type="sibTrans" cxnId="{E1DD3727-9323-4C68-BE75-ECABCDB0465C}">
      <dgm:prSet/>
      <dgm:spPr/>
      <dgm:t>
        <a:bodyPr/>
        <a:lstStyle/>
        <a:p>
          <a:endParaRPr lang="en-US"/>
        </a:p>
      </dgm:t>
    </dgm:pt>
    <dgm:pt modelId="{16F8A693-5432-4856-A0D1-C1AD2E81BF67}">
      <dgm:prSet/>
      <dgm:spPr/>
      <dgm:t>
        <a:bodyPr/>
        <a:lstStyle/>
        <a:p>
          <a:r>
            <a:rPr lang="en-US" dirty="0"/>
            <a:t>Functionality </a:t>
          </a:r>
          <a:r>
            <a:rPr lang="en-US" err="1"/>
            <a:t>i</a:t>
          </a:r>
          <a:r>
            <a:rPr lang="en-US"/>
            <a:t>.e.</a:t>
          </a:r>
        </a:p>
        <a:p>
          <a:r>
            <a:rPr lang="en-US" dirty="0"/>
            <a:t>Only 20 slides </a:t>
          </a:r>
        </a:p>
      </dgm:t>
    </dgm:pt>
    <dgm:pt modelId="{29594A05-801D-44DD-A712-55082F15F3AE}" type="parTrans" cxnId="{127962A3-BAA0-4982-B2C6-D24095BB6CF0}">
      <dgm:prSet/>
      <dgm:spPr/>
      <dgm:t>
        <a:bodyPr/>
        <a:lstStyle/>
        <a:p>
          <a:endParaRPr lang="en-US"/>
        </a:p>
      </dgm:t>
    </dgm:pt>
    <dgm:pt modelId="{365274C1-55E1-4841-AFEB-2F790415D93B}" type="sibTrans" cxnId="{127962A3-BAA0-4982-B2C6-D24095BB6CF0}">
      <dgm:prSet/>
      <dgm:spPr/>
      <dgm:t>
        <a:bodyPr/>
        <a:lstStyle/>
        <a:p>
          <a:endParaRPr lang="en-US"/>
        </a:p>
      </dgm:t>
    </dgm:pt>
    <dgm:pt modelId="{52F65E43-010D-4F1E-98FC-D83E99667507}">
      <dgm:prSet/>
      <dgm:spPr/>
      <dgm:t>
        <a:bodyPr/>
        <a:lstStyle/>
        <a:p>
          <a:r>
            <a:rPr lang="en-US" dirty="0"/>
            <a:t>Support / data rules of the university. </a:t>
          </a:r>
        </a:p>
      </dgm:t>
    </dgm:pt>
    <dgm:pt modelId="{C2F46DF6-85E8-48A8-9C0A-59786DC2C716}" type="parTrans" cxnId="{627D0187-51B3-4704-8842-B89EFDC5853C}">
      <dgm:prSet/>
      <dgm:spPr/>
      <dgm:t>
        <a:bodyPr/>
        <a:lstStyle/>
        <a:p>
          <a:endParaRPr lang="en-US"/>
        </a:p>
      </dgm:t>
    </dgm:pt>
    <dgm:pt modelId="{75080DD6-86E1-4E43-952A-F3CD63A44C79}" type="sibTrans" cxnId="{627D0187-51B3-4704-8842-B89EFDC5853C}">
      <dgm:prSet/>
      <dgm:spPr/>
      <dgm:t>
        <a:bodyPr/>
        <a:lstStyle/>
        <a:p>
          <a:endParaRPr lang="en-US"/>
        </a:p>
      </dgm:t>
    </dgm:pt>
    <dgm:pt modelId="{B32E1657-EF49-464D-8F2D-CD8EC13643EB}">
      <dgm:prSet/>
      <dgm:spPr/>
      <dgm:t>
        <a:bodyPr/>
        <a:lstStyle/>
        <a:p>
          <a:r>
            <a:rPr lang="en-US"/>
            <a:t>How does this move into the face-to-face classroom? </a:t>
          </a:r>
        </a:p>
      </dgm:t>
    </dgm:pt>
    <dgm:pt modelId="{544D512A-4055-468E-B941-F1937B5E02A2}" type="parTrans" cxnId="{D08929C6-04D6-4701-B886-A7A4F01F9052}">
      <dgm:prSet/>
      <dgm:spPr/>
      <dgm:t>
        <a:bodyPr/>
        <a:lstStyle/>
        <a:p>
          <a:endParaRPr lang="en-US"/>
        </a:p>
      </dgm:t>
    </dgm:pt>
    <dgm:pt modelId="{78C4D6AA-37F3-4E53-A176-7B4E7ED2F060}" type="sibTrans" cxnId="{D08929C6-04D6-4701-B886-A7A4F01F9052}">
      <dgm:prSet/>
      <dgm:spPr/>
      <dgm:t>
        <a:bodyPr/>
        <a:lstStyle/>
        <a:p>
          <a:endParaRPr lang="en-US"/>
        </a:p>
      </dgm:t>
    </dgm:pt>
    <dgm:pt modelId="{7B9EF575-FA2E-45BE-99E0-3EB0441E2803}" type="pres">
      <dgm:prSet presAssocID="{CD2A2751-660E-42DD-9B6F-E361D80B55AE}" presName="diagram" presStyleCnt="0">
        <dgm:presLayoutVars>
          <dgm:dir/>
          <dgm:resizeHandles val="exact"/>
        </dgm:presLayoutVars>
      </dgm:prSet>
      <dgm:spPr/>
    </dgm:pt>
    <dgm:pt modelId="{0353E4E9-4AF4-4783-84D3-61B2082CAD13}" type="pres">
      <dgm:prSet presAssocID="{5675391D-804B-4B19-8222-067A5C903C3A}" presName="node" presStyleLbl="node1" presStyleIdx="0" presStyleCnt="6">
        <dgm:presLayoutVars>
          <dgm:bulletEnabled val="1"/>
        </dgm:presLayoutVars>
      </dgm:prSet>
      <dgm:spPr/>
    </dgm:pt>
    <dgm:pt modelId="{707C4682-5C3A-48AF-80EE-F9B736FE0862}" type="pres">
      <dgm:prSet presAssocID="{68CC783D-1AD6-4650-9285-AE4CA0875B75}" presName="sibTrans" presStyleCnt="0"/>
      <dgm:spPr/>
    </dgm:pt>
    <dgm:pt modelId="{7528C3DC-A687-4860-80E0-DAB3F5134DFD}" type="pres">
      <dgm:prSet presAssocID="{45C3DED1-5DFF-4DBB-BDDE-504646B8FDDE}" presName="node" presStyleLbl="node1" presStyleIdx="1" presStyleCnt="6">
        <dgm:presLayoutVars>
          <dgm:bulletEnabled val="1"/>
        </dgm:presLayoutVars>
      </dgm:prSet>
      <dgm:spPr/>
    </dgm:pt>
    <dgm:pt modelId="{6B9C3AB0-F236-45AC-B7E3-15E3F51576F5}" type="pres">
      <dgm:prSet presAssocID="{5B354FE2-9634-40C3-B260-7E8D0E577B0E}" presName="sibTrans" presStyleCnt="0"/>
      <dgm:spPr/>
    </dgm:pt>
    <dgm:pt modelId="{FDF0B9F2-BE30-4039-BCC7-7C8A2808A7A9}" type="pres">
      <dgm:prSet presAssocID="{CB189A5D-6309-4A78-A392-4FDE6B56B2C9}" presName="node" presStyleLbl="node1" presStyleIdx="2" presStyleCnt="6">
        <dgm:presLayoutVars>
          <dgm:bulletEnabled val="1"/>
        </dgm:presLayoutVars>
      </dgm:prSet>
      <dgm:spPr/>
    </dgm:pt>
    <dgm:pt modelId="{5EE3B62F-478E-4982-9F78-58456F571B0E}" type="pres">
      <dgm:prSet presAssocID="{D453B1F4-8D58-464D-A638-910F841B85DF}" presName="sibTrans" presStyleCnt="0"/>
      <dgm:spPr/>
    </dgm:pt>
    <dgm:pt modelId="{EA9681C3-C83E-4AFB-823C-BD7E6CE0A05D}" type="pres">
      <dgm:prSet presAssocID="{16F8A693-5432-4856-A0D1-C1AD2E81BF67}" presName="node" presStyleLbl="node1" presStyleIdx="3" presStyleCnt="6">
        <dgm:presLayoutVars>
          <dgm:bulletEnabled val="1"/>
        </dgm:presLayoutVars>
      </dgm:prSet>
      <dgm:spPr/>
    </dgm:pt>
    <dgm:pt modelId="{5A97C3E3-4859-4F7F-AAA2-90257D4D02E0}" type="pres">
      <dgm:prSet presAssocID="{365274C1-55E1-4841-AFEB-2F790415D93B}" presName="sibTrans" presStyleCnt="0"/>
      <dgm:spPr/>
    </dgm:pt>
    <dgm:pt modelId="{46817D52-968B-47C2-B704-8BFC355D9872}" type="pres">
      <dgm:prSet presAssocID="{52F65E43-010D-4F1E-98FC-D83E99667507}" presName="node" presStyleLbl="node1" presStyleIdx="4" presStyleCnt="6">
        <dgm:presLayoutVars>
          <dgm:bulletEnabled val="1"/>
        </dgm:presLayoutVars>
      </dgm:prSet>
      <dgm:spPr/>
    </dgm:pt>
    <dgm:pt modelId="{347A5A41-39D9-48B4-A2CD-F73CE2E2D26E}" type="pres">
      <dgm:prSet presAssocID="{75080DD6-86E1-4E43-952A-F3CD63A44C79}" presName="sibTrans" presStyleCnt="0"/>
      <dgm:spPr/>
    </dgm:pt>
    <dgm:pt modelId="{F869A164-1548-4BC9-8860-8067DFA49F05}" type="pres">
      <dgm:prSet presAssocID="{B32E1657-EF49-464D-8F2D-CD8EC13643EB}" presName="node" presStyleLbl="node1" presStyleIdx="5" presStyleCnt="6">
        <dgm:presLayoutVars>
          <dgm:bulletEnabled val="1"/>
        </dgm:presLayoutVars>
      </dgm:prSet>
      <dgm:spPr/>
    </dgm:pt>
  </dgm:ptLst>
  <dgm:cxnLst>
    <dgm:cxn modelId="{02C72415-7B79-48C5-AE4E-CCE2B7FB230C}" type="presOf" srcId="{16F8A693-5432-4856-A0D1-C1AD2E81BF67}" destId="{EA9681C3-C83E-4AFB-823C-BD7E6CE0A05D}" srcOrd="0" destOrd="0" presId="urn:microsoft.com/office/officeart/2005/8/layout/default"/>
    <dgm:cxn modelId="{E1DD3727-9323-4C68-BE75-ECABCDB0465C}" srcId="{CD2A2751-660E-42DD-9B6F-E361D80B55AE}" destId="{CB189A5D-6309-4A78-A392-4FDE6B56B2C9}" srcOrd="2" destOrd="0" parTransId="{9412DF45-4810-4F54-8477-B392E2C6516B}" sibTransId="{D453B1F4-8D58-464D-A638-910F841B85DF}"/>
    <dgm:cxn modelId="{0F8CDC29-3140-499B-9836-73513A963550}" type="presOf" srcId="{CB189A5D-6309-4A78-A392-4FDE6B56B2C9}" destId="{FDF0B9F2-BE30-4039-BCC7-7C8A2808A7A9}" srcOrd="0" destOrd="0" presId="urn:microsoft.com/office/officeart/2005/8/layout/default"/>
    <dgm:cxn modelId="{BCC76A32-4FC8-47DF-A50A-B3E422FD981F}" type="presOf" srcId="{45C3DED1-5DFF-4DBB-BDDE-504646B8FDDE}" destId="{7528C3DC-A687-4860-80E0-DAB3F5134DFD}" srcOrd="0" destOrd="0" presId="urn:microsoft.com/office/officeart/2005/8/layout/default"/>
    <dgm:cxn modelId="{9BE87A5F-D9B4-4C67-AD09-EAB7B30AA40A}" type="presOf" srcId="{5675391D-804B-4B19-8222-067A5C903C3A}" destId="{0353E4E9-4AF4-4783-84D3-61B2082CAD13}" srcOrd="0" destOrd="0" presId="urn:microsoft.com/office/officeart/2005/8/layout/default"/>
    <dgm:cxn modelId="{7D89C268-D1B2-41C0-BFAE-C0C3D9BF000D}" srcId="{CD2A2751-660E-42DD-9B6F-E361D80B55AE}" destId="{45C3DED1-5DFF-4DBB-BDDE-504646B8FDDE}" srcOrd="1" destOrd="0" parTransId="{5DAE0C6C-823F-4F50-AE89-C67B9B3C2907}" sibTransId="{5B354FE2-9634-40C3-B260-7E8D0E577B0E}"/>
    <dgm:cxn modelId="{24714655-355D-4CA6-880C-0FF850CE3ACA}" srcId="{CD2A2751-660E-42DD-9B6F-E361D80B55AE}" destId="{5675391D-804B-4B19-8222-067A5C903C3A}" srcOrd="0" destOrd="0" parTransId="{AD2C5CCF-5E52-4912-9B9D-496DD6BE8F86}" sibTransId="{68CC783D-1AD6-4650-9285-AE4CA0875B75}"/>
    <dgm:cxn modelId="{379BA376-2B55-4498-B93C-5928A6122996}" type="presOf" srcId="{B32E1657-EF49-464D-8F2D-CD8EC13643EB}" destId="{F869A164-1548-4BC9-8860-8067DFA49F05}" srcOrd="0" destOrd="0" presId="urn:microsoft.com/office/officeart/2005/8/layout/default"/>
    <dgm:cxn modelId="{627D0187-51B3-4704-8842-B89EFDC5853C}" srcId="{CD2A2751-660E-42DD-9B6F-E361D80B55AE}" destId="{52F65E43-010D-4F1E-98FC-D83E99667507}" srcOrd="4" destOrd="0" parTransId="{C2F46DF6-85E8-48A8-9C0A-59786DC2C716}" sibTransId="{75080DD6-86E1-4E43-952A-F3CD63A44C79}"/>
    <dgm:cxn modelId="{127962A3-BAA0-4982-B2C6-D24095BB6CF0}" srcId="{CD2A2751-660E-42DD-9B6F-E361D80B55AE}" destId="{16F8A693-5432-4856-A0D1-C1AD2E81BF67}" srcOrd="3" destOrd="0" parTransId="{29594A05-801D-44DD-A712-55082F15F3AE}" sibTransId="{365274C1-55E1-4841-AFEB-2F790415D93B}"/>
    <dgm:cxn modelId="{D357ABB4-FEB2-4600-B719-11C3556AD4A3}" type="presOf" srcId="{52F65E43-010D-4F1E-98FC-D83E99667507}" destId="{46817D52-968B-47C2-B704-8BFC355D9872}" srcOrd="0" destOrd="0" presId="urn:microsoft.com/office/officeart/2005/8/layout/default"/>
    <dgm:cxn modelId="{D08929C6-04D6-4701-B886-A7A4F01F9052}" srcId="{CD2A2751-660E-42DD-9B6F-E361D80B55AE}" destId="{B32E1657-EF49-464D-8F2D-CD8EC13643EB}" srcOrd="5" destOrd="0" parTransId="{544D512A-4055-468E-B941-F1937B5E02A2}" sibTransId="{78C4D6AA-37F3-4E53-A176-7B4E7ED2F060}"/>
    <dgm:cxn modelId="{E35F38C6-2062-4214-A982-48B8A13C2AC8}" type="presOf" srcId="{CD2A2751-660E-42DD-9B6F-E361D80B55AE}" destId="{7B9EF575-FA2E-45BE-99E0-3EB0441E2803}" srcOrd="0" destOrd="0" presId="urn:microsoft.com/office/officeart/2005/8/layout/default"/>
    <dgm:cxn modelId="{91BB7612-98EB-44D2-BCCA-F773679DA771}" type="presParOf" srcId="{7B9EF575-FA2E-45BE-99E0-3EB0441E2803}" destId="{0353E4E9-4AF4-4783-84D3-61B2082CAD13}" srcOrd="0" destOrd="0" presId="urn:microsoft.com/office/officeart/2005/8/layout/default"/>
    <dgm:cxn modelId="{38E203AA-20A4-492A-838A-4331159EF706}" type="presParOf" srcId="{7B9EF575-FA2E-45BE-99E0-3EB0441E2803}" destId="{707C4682-5C3A-48AF-80EE-F9B736FE0862}" srcOrd="1" destOrd="0" presId="urn:microsoft.com/office/officeart/2005/8/layout/default"/>
    <dgm:cxn modelId="{DED83E08-908B-4C8E-8970-3171F6039100}" type="presParOf" srcId="{7B9EF575-FA2E-45BE-99E0-3EB0441E2803}" destId="{7528C3DC-A687-4860-80E0-DAB3F5134DFD}" srcOrd="2" destOrd="0" presId="urn:microsoft.com/office/officeart/2005/8/layout/default"/>
    <dgm:cxn modelId="{0C14A177-4941-4A22-87E3-251A47604381}" type="presParOf" srcId="{7B9EF575-FA2E-45BE-99E0-3EB0441E2803}" destId="{6B9C3AB0-F236-45AC-B7E3-15E3F51576F5}" srcOrd="3" destOrd="0" presId="urn:microsoft.com/office/officeart/2005/8/layout/default"/>
    <dgm:cxn modelId="{753F1E0B-D20C-4A4C-8575-FEFD5534C269}" type="presParOf" srcId="{7B9EF575-FA2E-45BE-99E0-3EB0441E2803}" destId="{FDF0B9F2-BE30-4039-BCC7-7C8A2808A7A9}" srcOrd="4" destOrd="0" presId="urn:microsoft.com/office/officeart/2005/8/layout/default"/>
    <dgm:cxn modelId="{E2839CD6-2965-40E7-839E-661939392E11}" type="presParOf" srcId="{7B9EF575-FA2E-45BE-99E0-3EB0441E2803}" destId="{5EE3B62F-478E-4982-9F78-58456F571B0E}" srcOrd="5" destOrd="0" presId="urn:microsoft.com/office/officeart/2005/8/layout/default"/>
    <dgm:cxn modelId="{BB9FB38C-3D93-4D5E-ADE2-2A0F5A2EF4AD}" type="presParOf" srcId="{7B9EF575-FA2E-45BE-99E0-3EB0441E2803}" destId="{EA9681C3-C83E-4AFB-823C-BD7E6CE0A05D}" srcOrd="6" destOrd="0" presId="urn:microsoft.com/office/officeart/2005/8/layout/default"/>
    <dgm:cxn modelId="{A5227412-D1EA-41EC-8234-C560112CF69C}" type="presParOf" srcId="{7B9EF575-FA2E-45BE-99E0-3EB0441E2803}" destId="{5A97C3E3-4859-4F7F-AAA2-90257D4D02E0}" srcOrd="7" destOrd="0" presId="urn:microsoft.com/office/officeart/2005/8/layout/default"/>
    <dgm:cxn modelId="{469704D0-6851-4442-88F8-6561C6F0DF6A}" type="presParOf" srcId="{7B9EF575-FA2E-45BE-99E0-3EB0441E2803}" destId="{46817D52-968B-47C2-B704-8BFC355D9872}" srcOrd="8" destOrd="0" presId="urn:microsoft.com/office/officeart/2005/8/layout/default"/>
    <dgm:cxn modelId="{9B0A05C8-493E-42FC-83C7-104FB4C16B6A}" type="presParOf" srcId="{7B9EF575-FA2E-45BE-99E0-3EB0441E2803}" destId="{347A5A41-39D9-48B4-A2CD-F73CE2E2D26E}" srcOrd="9" destOrd="0" presId="urn:microsoft.com/office/officeart/2005/8/layout/default"/>
    <dgm:cxn modelId="{DB7742D0-4A0D-416F-AC51-544AD22F08DE}" type="presParOf" srcId="{7B9EF575-FA2E-45BE-99E0-3EB0441E2803}" destId="{F869A164-1548-4BC9-8860-8067DFA49F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3E4E9-4AF4-4783-84D3-61B2082CAD13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Accessibility: White background / Colour blind students </a:t>
          </a:r>
        </a:p>
      </dsp:txBody>
      <dsp:txXfrm>
        <a:off x="377190" y="3160"/>
        <a:ext cx="2907506" cy="1744503"/>
      </dsp:txXfrm>
    </dsp:sp>
    <dsp:sp modelId="{7528C3DC-A687-4860-80E0-DAB3F5134DFD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Technology: students on phones </a:t>
          </a:r>
        </a:p>
      </dsp:txBody>
      <dsp:txXfrm>
        <a:off x="3575446" y="3160"/>
        <a:ext cx="2907506" cy="1744503"/>
      </dsp:txXfrm>
    </dsp:sp>
    <dsp:sp modelId="{FDF0B9F2-BE30-4039-BCC7-7C8A2808A7A9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Time to set up and get students used to how it works </a:t>
          </a:r>
        </a:p>
      </dsp:txBody>
      <dsp:txXfrm>
        <a:off x="6773703" y="3160"/>
        <a:ext cx="2907506" cy="1744503"/>
      </dsp:txXfrm>
    </dsp:sp>
    <dsp:sp modelId="{EA9681C3-C83E-4AFB-823C-BD7E6CE0A05D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Functionality </a:t>
          </a:r>
          <a:r>
            <a:rPr lang="en-US" sz="2700" kern="1200" err="1"/>
            <a:t>i</a:t>
          </a:r>
          <a:r>
            <a:rPr lang="en-US" sz="2700" kern="1200"/>
            <a:t>.e.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Only 20 slides </a:t>
          </a:r>
        </a:p>
      </dsp:txBody>
      <dsp:txXfrm>
        <a:off x="377190" y="2038415"/>
        <a:ext cx="2907506" cy="1744503"/>
      </dsp:txXfrm>
    </dsp:sp>
    <dsp:sp modelId="{46817D52-968B-47C2-B704-8BFC355D9872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Support / data rules of the university. </a:t>
          </a:r>
        </a:p>
      </dsp:txBody>
      <dsp:txXfrm>
        <a:off x="3575446" y="2038415"/>
        <a:ext cx="2907506" cy="1744503"/>
      </dsp:txXfrm>
    </dsp:sp>
    <dsp:sp modelId="{F869A164-1548-4BC9-8860-8067DFA49F05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How does this move into the face-to-face classroom? </a:t>
          </a:r>
        </a:p>
      </dsp:txBody>
      <dsp:txXfrm>
        <a:off x="6773703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940C1-CCDF-4581-B25F-0BE5CE18C6ED}" type="datetimeFigureOut">
              <a:rPr lang="en-GB" smtClean="0"/>
              <a:t>13/07/2021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EA87C-4FC1-46F5-8DC7-C748C4EF93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7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75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58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37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08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90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40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93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71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68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52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2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497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96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322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962D8-667D-44C5-8EF9-59C46EBEE5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4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7200" dirty="0" err="1"/>
              <a:t>Jamboarding</a:t>
            </a:r>
            <a:r>
              <a:rPr lang="en-US" sz="7200" dirty="0"/>
              <a:t> in Seminars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Lucinda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Matthews-jones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Liverpool John Moores University  </a:t>
            </a:r>
          </a:p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@luciejones83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77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DA8-DB00-4C24-9F42-2184962E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Things to consider 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1B9122B-545D-4DD0-A34D-E08AC9289C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8426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24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A1AC-6128-4E9A-850E-E42D916D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and framing the seminar</a:t>
            </a:r>
            <a:endParaRPr lang="en-GB" dirty="0"/>
          </a:p>
        </p:txBody>
      </p:sp>
      <p:sp>
        <p:nvSpPr>
          <p:cNvPr id="3" name="Content Placeholder 2" descr="Jamboard with question in the left hand column with pictures of the countryside. ">
            <a:extLst>
              <a:ext uri="{FF2B5EF4-FFF2-40B4-BE49-F238E27FC236}">
                <a16:creationId xmlns:a16="http://schemas.microsoft.com/office/drawing/2014/main" id="{EC9EB5DC-69E7-4505-B039-3E077416E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41" y="5703217"/>
            <a:ext cx="10058400" cy="55237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Left: Slide to show community building task. Individual.                 Right: Lecture summary. Sent to break out rooms</a:t>
            </a:r>
            <a:endParaRPr lang="en-GB" dirty="0"/>
          </a:p>
        </p:txBody>
      </p:sp>
      <p:pic>
        <p:nvPicPr>
          <p:cNvPr id="5" name="Picture 4" descr="Jamboard with two questions in the centre and an arrange of multicolored post-it notes ">
            <a:extLst>
              <a:ext uri="{FF2B5EF4-FFF2-40B4-BE49-F238E27FC236}">
                <a16:creationId xmlns:a16="http://schemas.microsoft.com/office/drawing/2014/main" id="{7813E4D9-2106-4E8F-BF69-EE39E7B16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357" y="2228589"/>
            <a:ext cx="5719462" cy="3238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9E3CC-115B-4A45-A9AE-88872D95A8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33" y="2172534"/>
            <a:ext cx="5868466" cy="335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7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131-337A-4FB5-A841-77E9F67B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Reading templates (L4) </a:t>
            </a:r>
            <a:endParaRPr lang="en-GB" dirty="0"/>
          </a:p>
        </p:txBody>
      </p:sp>
      <p:pic>
        <p:nvPicPr>
          <p:cNvPr id="5" name="Content Placeholder 4" descr="Jamboard with boxes arranged headed with titles. Boxes filled with post it notes ">
            <a:extLst>
              <a:ext uri="{FF2B5EF4-FFF2-40B4-BE49-F238E27FC236}">
                <a16:creationId xmlns:a16="http://schemas.microsoft.com/office/drawing/2014/main" id="{D77761CA-852F-4EA2-BEE0-3D6321968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345"/>
          <a:stretch/>
        </p:blipFill>
        <p:spPr>
          <a:xfrm>
            <a:off x="4656840" y="2046430"/>
            <a:ext cx="7215159" cy="4146980"/>
          </a:xfrm>
        </p:spPr>
      </p:pic>
      <p:pic>
        <p:nvPicPr>
          <p:cNvPr id="4" name="Picture 3" descr="Article first page of Sonja Rose's piece' Sex, Citizenship and the Nation in World Ward II Britain'. ">
            <a:extLst>
              <a:ext uri="{FF2B5EF4-FFF2-40B4-BE49-F238E27FC236}">
                <a16:creationId xmlns:a16="http://schemas.microsoft.com/office/drawing/2014/main" id="{317DAF20-DDED-4303-88CF-63769C40F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35" y="2046430"/>
            <a:ext cx="2965695" cy="402336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276394D-1397-466C-A522-4443465595B1}"/>
              </a:ext>
            </a:extLst>
          </p:cNvPr>
          <p:cNvSpPr/>
          <p:nvPr/>
        </p:nvSpPr>
        <p:spPr>
          <a:xfrm>
            <a:off x="3055123" y="2476400"/>
            <a:ext cx="1780827" cy="6444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7B4AD-3130-45A2-A976-403FBC7D808B}"/>
              </a:ext>
            </a:extLst>
          </p:cNvPr>
          <p:cNvSpPr txBox="1"/>
          <p:nvPr/>
        </p:nvSpPr>
        <p:spPr>
          <a:xfrm>
            <a:off x="3257736" y="3120881"/>
            <a:ext cx="1432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Asked students to identify three themes</a:t>
            </a:r>
          </a:p>
          <a:p>
            <a:r>
              <a:rPr lang="en-US" dirty="0"/>
              <a:t>Each group then followed their theme through the article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27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E0F40-79AB-43E7-9682-35D1DA4BE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Reading Questions (L6)</a:t>
            </a:r>
            <a:endParaRPr lang="en-GB" dirty="0"/>
          </a:p>
        </p:txBody>
      </p:sp>
      <p:pic>
        <p:nvPicPr>
          <p:cNvPr id="5" name="Content Placeholder 4" descr="Jamboard with a question surrounded with four boxes for students. The boxes are filled with post-it notes. ">
            <a:extLst>
              <a:ext uri="{FF2B5EF4-FFF2-40B4-BE49-F238E27FC236}">
                <a16:creationId xmlns:a16="http://schemas.microsoft.com/office/drawing/2014/main" id="{90E8EA43-82A8-45D4-8041-3782BB7A5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553" y="2086313"/>
            <a:ext cx="6657854" cy="3760788"/>
          </a:xfrm>
        </p:spPr>
      </p:pic>
    </p:spTree>
    <p:extLst>
      <p:ext uri="{BB962C8B-B14F-4D97-AF65-F5344CB8AC3E}">
        <p14:creationId xmlns:p14="http://schemas.microsoft.com/office/powerpoint/2010/main" val="146936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1BE3-7436-4AA0-A3A3-99801F35B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Primary Source Work (L4)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F0DA-B6D5-4521-B9F1-0B9831ED4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657" y="5817515"/>
            <a:ext cx="10058400" cy="748451"/>
          </a:xfrm>
        </p:spPr>
        <p:txBody>
          <a:bodyPr/>
          <a:lstStyle/>
          <a:p>
            <a:r>
              <a:rPr lang="en-US" dirty="0"/>
              <a:t>In pairs students read and worked on primary sources that related to their seminar reading </a:t>
            </a:r>
            <a:endParaRPr lang="en-GB" dirty="0"/>
          </a:p>
        </p:txBody>
      </p:sp>
      <p:pic>
        <p:nvPicPr>
          <p:cNvPr id="5" name="Picture 4" descr="Jamboard with a photograph of a handwritten letter from WW1. TIt also includes post-it notes with promopts. ">
            <a:extLst>
              <a:ext uri="{FF2B5EF4-FFF2-40B4-BE49-F238E27FC236}">
                <a16:creationId xmlns:a16="http://schemas.microsoft.com/office/drawing/2014/main" id="{C125C7DE-44B5-4445-BD89-53158249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2" y="2222816"/>
            <a:ext cx="5175183" cy="2897825"/>
          </a:xfrm>
          <a:prstGeom prst="rect">
            <a:avLst/>
          </a:prstGeom>
        </p:spPr>
      </p:pic>
      <p:pic>
        <p:nvPicPr>
          <p:cNvPr id="7" name="Picture 6" descr="Letter written out with post-it notes surrounding it with student observations. ">
            <a:extLst>
              <a:ext uri="{FF2B5EF4-FFF2-40B4-BE49-F238E27FC236}">
                <a16:creationId xmlns:a16="http://schemas.microsoft.com/office/drawing/2014/main" id="{3882277A-05EB-489A-8C86-E06D94BCD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84" y="2222816"/>
            <a:ext cx="4971538" cy="28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C40C-6BDE-44F9-85E7-C88F27B29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Primary Source Work</a:t>
            </a:r>
            <a:endParaRPr lang="en-GB" dirty="0"/>
          </a:p>
        </p:txBody>
      </p:sp>
      <p:pic>
        <p:nvPicPr>
          <p:cNvPr id="5" name="Content Placeholder 4" descr="Jamboard based on Acton's book Prostitution ">
            <a:extLst>
              <a:ext uri="{FF2B5EF4-FFF2-40B4-BE49-F238E27FC236}">
                <a16:creationId xmlns:a16="http://schemas.microsoft.com/office/drawing/2014/main" id="{CC5F3281-E233-4BA3-A910-48B79B1BBA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964" y="2136480"/>
            <a:ext cx="5946096" cy="3321640"/>
          </a:xfrm>
        </p:spPr>
      </p:pic>
      <p:pic>
        <p:nvPicPr>
          <p:cNvPr id="7" name="Picture 6" descr="Jamboard based on Holwell Street ">
            <a:extLst>
              <a:ext uri="{FF2B5EF4-FFF2-40B4-BE49-F238E27FC236}">
                <a16:creationId xmlns:a16="http://schemas.microsoft.com/office/drawing/2014/main" id="{51CBECC4-AB36-4D66-B779-2CFBE0415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13" y="2136480"/>
            <a:ext cx="5822731" cy="3321640"/>
          </a:xfrm>
          <a:prstGeom prst="rect">
            <a:avLst/>
          </a:prstGeom>
        </p:spPr>
      </p:pic>
      <p:pic>
        <p:nvPicPr>
          <p:cNvPr id="8" name="Picture 7" descr="Front cover of William Acton's book Prostitution.  ">
            <a:extLst>
              <a:ext uri="{FF2B5EF4-FFF2-40B4-BE49-F238E27FC236}">
                <a16:creationId xmlns:a16="http://schemas.microsoft.com/office/drawing/2014/main" id="{7C1083E5-E8E9-46CC-B4FF-C49A6CA43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62" y="4230608"/>
            <a:ext cx="1424836" cy="245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0DE3-B56F-46EA-9A90-46498201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Paper and Pen Historian </a:t>
            </a:r>
            <a:endParaRPr lang="en-GB" dirty="0"/>
          </a:p>
        </p:txBody>
      </p:sp>
      <p:pic>
        <p:nvPicPr>
          <p:cNvPr id="6" name="Content Placeholder 5" descr="Two whiteboards in a classroom. Messy notes. &#10;&#10;">
            <a:extLst>
              <a:ext uri="{FF2B5EF4-FFF2-40B4-BE49-F238E27FC236}">
                <a16:creationId xmlns:a16="http://schemas.microsoft.com/office/drawing/2014/main" id="{646E4590-3D8F-4D02-ABFA-EA4D93529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4029" y="2022913"/>
            <a:ext cx="5621743" cy="4216307"/>
          </a:xfrm>
        </p:spPr>
      </p:pic>
      <p:pic>
        <p:nvPicPr>
          <p:cNvPr id="3" name="Picture 2" descr="Screenshot o">
            <a:extLst>
              <a:ext uri="{FF2B5EF4-FFF2-40B4-BE49-F238E27FC236}">
                <a16:creationId xmlns:a16="http://schemas.microsoft.com/office/drawing/2014/main" id="{589B29D4-2D95-4F57-A74E-08ABEA64A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183" y="2013688"/>
            <a:ext cx="2960017" cy="42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09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bstacles in student engagement such as blank break out rooms. Lucie (the lecturer) in the corner talking with no one's camera on.">
            <a:extLst>
              <a:ext uri="{FF2B5EF4-FFF2-40B4-BE49-F238E27FC236}">
                <a16:creationId xmlns:a16="http://schemas.microsoft.com/office/drawing/2014/main" id="{FE151177-F194-4A2D-A7F2-DE81138F44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602120-3982-40D6-9D66-567ACF81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13"/>
          <a:stretch/>
        </p:blipFill>
        <p:spPr>
          <a:xfrm>
            <a:off x="260627" y="410548"/>
            <a:ext cx="2280837" cy="13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3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33B6-D947-4DCA-A473-6DE4999CD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Jamboard Features </a:t>
            </a:r>
            <a:endParaRPr lang="en-GB" dirty="0"/>
          </a:p>
        </p:txBody>
      </p:sp>
      <p:pic>
        <p:nvPicPr>
          <p:cNvPr id="5" name="Content Placeholder 4" descr="Webpage page of a Google Jamboard slide. It outlines the toolbar on the left hand side. &#10;&#10;Description automatically generated">
            <a:extLst>
              <a:ext uri="{FF2B5EF4-FFF2-40B4-BE49-F238E27FC236}">
                <a16:creationId xmlns:a16="http://schemas.microsoft.com/office/drawing/2014/main" id="{E747A752-6BCA-4388-BF24-4854EB887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40" y="2180620"/>
            <a:ext cx="5968060" cy="3242563"/>
          </a:xfrm>
        </p:spPr>
      </p:pic>
      <p:pic>
        <p:nvPicPr>
          <p:cNvPr id="7" name="Picture 6" descr="A Jamboard slide showing the header tool bar and features">
            <a:extLst>
              <a:ext uri="{FF2B5EF4-FFF2-40B4-BE49-F238E27FC236}">
                <a16:creationId xmlns:a16="http://schemas.microsoft.com/office/drawing/2014/main" id="{BE0B8910-3D3A-4910-9BEB-3623FE6CF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083" y="2180620"/>
            <a:ext cx="5748534" cy="324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6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C25C-C380-4087-ABC7-5FCC4ECA7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C818-8D93-416D-B911-FC419799E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040" y="2436589"/>
            <a:ext cx="5291370" cy="3312204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19 responses (over two-week period 1-14 June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Ages: 26-35 = 5; 36-45 = 9 / 46-55 = 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 Respondents (31%) said Google </a:t>
            </a:r>
            <a:r>
              <a:rPr lang="en-US" dirty="0" err="1"/>
              <a:t>Jamboard</a:t>
            </a:r>
            <a:r>
              <a:rPr lang="en-US" dirty="0"/>
              <a:t> was ‘collaborative’ / 3 (19%) ‘Interactive’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 respondent (25%) it was easy / 3 respondents ‘intuitive’ / 2 respondents ‘straightforward’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respondents (13%) found it ‘frustrating’ / ‘sometimes frustrating’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Word cloud of word used in the survey. ">
            <a:extLst>
              <a:ext uri="{FF2B5EF4-FFF2-40B4-BE49-F238E27FC236}">
                <a16:creationId xmlns:a16="http://schemas.microsoft.com/office/drawing/2014/main" id="{E1166EB6-ED51-43C4-BDCE-9D4C302CC4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41" b="21285"/>
          <a:stretch/>
        </p:blipFill>
        <p:spPr>
          <a:xfrm>
            <a:off x="482031" y="2622883"/>
            <a:ext cx="4940494" cy="2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2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2FC85-393C-4439-8AF8-9EE51FF98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560" y="738990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sz="46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How useful did you find Google Jamboard? </a:t>
            </a:r>
            <a:br>
              <a:rPr lang="en-US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A898-6821-45A2-9F38-108E8203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268" y="5382517"/>
            <a:ext cx="10058400" cy="748451"/>
          </a:xfrm>
        </p:spPr>
        <p:txBody>
          <a:bodyPr/>
          <a:lstStyle/>
          <a:p>
            <a:r>
              <a:rPr lang="en-US" dirty="0"/>
              <a:t>56% rated Google Jamboard in the 8-10 bracket for usefulness.   </a:t>
            </a:r>
            <a:endParaRPr lang="en-GB" dirty="0"/>
          </a:p>
        </p:txBody>
      </p:sp>
      <p:pic>
        <p:nvPicPr>
          <p:cNvPr id="5" name="Picture 4" descr="Graph showing how useful the Google Jamboard was by respondents to survey. ">
            <a:extLst>
              <a:ext uri="{FF2B5EF4-FFF2-40B4-BE49-F238E27FC236}">
                <a16:creationId xmlns:a16="http://schemas.microsoft.com/office/drawing/2014/main" id="{B174FCEC-67CB-49DC-9DC0-6C81B0859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25" t="37974" r="23372" b="7703"/>
          <a:stretch/>
        </p:blipFill>
        <p:spPr>
          <a:xfrm>
            <a:off x="2461496" y="2726430"/>
            <a:ext cx="5956145" cy="21158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3E90F7-7FB6-405A-97D6-A8B3E708194F}"/>
              </a:ext>
            </a:extLst>
          </p:cNvPr>
          <p:cNvSpPr/>
          <p:nvPr/>
        </p:nvSpPr>
        <p:spPr>
          <a:xfrm>
            <a:off x="8722016" y="3429000"/>
            <a:ext cx="2215084" cy="13362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7.53%</a:t>
            </a:r>
          </a:p>
          <a:p>
            <a:pPr algn="ctr"/>
            <a:r>
              <a:rPr lang="en-US" dirty="0"/>
              <a:t>Average 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881FD-43C0-41D0-BDB8-277C449F274B}"/>
              </a:ext>
            </a:extLst>
          </p:cNvPr>
          <p:cNvSpPr txBox="1"/>
          <p:nvPr/>
        </p:nvSpPr>
        <p:spPr>
          <a:xfrm>
            <a:off x="2461496" y="4668253"/>
            <a:ext cx="67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(1 = no impact; 10 = a significant impact)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72CC4D-5B98-4F18-A11A-8D323A85CFA3}"/>
              </a:ext>
            </a:extLst>
          </p:cNvPr>
          <p:cNvSpPr txBox="1"/>
          <p:nvPr/>
        </p:nvSpPr>
        <p:spPr>
          <a:xfrm>
            <a:off x="3593990" y="2726430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not use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995CE9-6B04-48AA-84DE-318EFCC7C535}"/>
              </a:ext>
            </a:extLst>
          </p:cNvPr>
          <p:cNvCxnSpPr/>
          <p:nvPr/>
        </p:nvCxnSpPr>
        <p:spPr>
          <a:xfrm>
            <a:off x="4317558" y="3371353"/>
            <a:ext cx="0" cy="556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1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23BDD-3E32-4961-A027-975F5687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</a:t>
            </a:r>
            <a:r>
              <a:rPr lang="en-US" dirty="0" err="1"/>
              <a:t>Jamboard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Class experience/ students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EE99-5D83-46C6-AEB1-6432BA3EF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0513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Some used Google </a:t>
            </a:r>
            <a:r>
              <a:rPr lang="en-US" dirty="0" err="1"/>
              <a:t>Jamboard</a:t>
            </a:r>
            <a:r>
              <a:rPr lang="en-US" dirty="0"/>
              <a:t> with other Virtual Whiteboards but many noted other boards were clunky and hard to take to breakout rooms. </a:t>
            </a:r>
          </a:p>
          <a:p>
            <a:pPr marL="0" indent="0">
              <a:buNone/>
            </a:pPr>
            <a:r>
              <a:rPr lang="en-US" b="1" dirty="0"/>
              <a:t>During Class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More collaborative tool (R13) / that builds in structure (R17)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‘For me: the overview modes give a view of student progress through a set of boards’ (R1)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Dynamic experience- editing and working together in real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‘It broke the ice’ (R5)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‘Glean answers’ from students who don’t speak (R7) / ‘Students felt empowered to contribute if they had already entered their response’  (R7) / ‘Students who didn’t want to speak in class (or couldn’t) could participate’. (R17)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Fun, playful tool that lowers stakes (Shannon </a:t>
            </a:r>
            <a:r>
              <a:rPr lang="en-GB" dirty="0" err="1"/>
              <a:t>Draucker</a:t>
            </a:r>
            <a:r>
              <a:rPr lang="en-GB" dirty="0"/>
              <a:t>; 2021) </a:t>
            </a:r>
          </a:p>
          <a:p>
            <a:pPr marL="0" indent="0">
              <a:buNone/>
            </a:pPr>
            <a:r>
              <a:rPr lang="en-GB" b="1" dirty="0"/>
              <a:t>After class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Download </a:t>
            </a:r>
            <a:r>
              <a:rPr lang="en-GB" dirty="0" err="1"/>
              <a:t>Jamboard</a:t>
            </a:r>
            <a:r>
              <a:rPr lang="en-GB" dirty="0"/>
              <a:t> session into PDFs to share (R9) / Return to </a:t>
            </a:r>
            <a:r>
              <a:rPr lang="en-GB" dirty="0" err="1"/>
              <a:t>Jamboards</a:t>
            </a:r>
            <a:r>
              <a:rPr lang="en-GB" dirty="0"/>
              <a:t> after class if they have the link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49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E64EC-DA2A-493A-A925-52FB5DD7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Google </a:t>
            </a:r>
            <a:r>
              <a:rPr lang="en-US" dirty="0" err="1"/>
              <a:t>Jamboard</a:t>
            </a:r>
            <a:r>
              <a:rPr lang="en-US" dirty="0"/>
              <a:t>? You, the teacher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14E5-D08A-4A3E-9629-897FF333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374" y="2108201"/>
            <a:ext cx="5828306" cy="376089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‘Transformative! It made my teaching a more productive experience’ (R13)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‘It saved my life! I’m a quiet, introverted scholar who struggles with face-to-face teaching’ (R19)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Loss of embodied learning cues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 part of the learning experience</a:t>
            </a:r>
            <a:endParaRPr lang="en-GB" dirty="0"/>
          </a:p>
        </p:txBody>
      </p:sp>
      <p:pic>
        <p:nvPicPr>
          <p:cNvPr id="4" name="Picture 3" descr="Picture of desk with flowers and desk items (penholder, paperweight). Looking onto a computer screen. ">
            <a:extLst>
              <a:ext uri="{FF2B5EF4-FFF2-40B4-BE49-F238E27FC236}">
                <a16:creationId xmlns:a16="http://schemas.microsoft.com/office/drawing/2014/main" id="{FCBE36EC-6724-4977-A8FD-A7491876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21" y="2276328"/>
            <a:ext cx="3242338" cy="328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7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28E6-8EA5-456B-A7DF-8DC4ECF3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Google Jamboard used? 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6AD2C-4AC9-43D5-AC76-77239BB2ED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Annotation of texts (R1 / R13)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Independent collage work (R2)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Setting up breakroom tasks and presenting ideas in a larger group setting (R4/ R5/ R9)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Questions and prompts on weekly reading/brainstorming (R8/ R4/ R12/ R18) </a:t>
            </a: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CA122C-0B8A-4197-A4B4-92498F0304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Source Analysis (R7)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Group task reviewing (R15 / R16)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‘to make lectures more interesting and demonstrate various points’ (R11)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asynchronous prep activities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2291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{A6479C25-92B8-40E9-B7DC-9715EDB23644}tf33845126_win32</Template>
  <TotalTime>9</TotalTime>
  <Words>620</Words>
  <Application>Microsoft Office PowerPoint</Application>
  <PresentationFormat>Widescreen</PresentationFormat>
  <Paragraphs>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Segoe UI</vt:lpstr>
      <vt:lpstr>1_RetrospectVTI</vt:lpstr>
      <vt:lpstr>Jamboarding in Seminars</vt:lpstr>
      <vt:lpstr>The Paper and Pen Historian </vt:lpstr>
      <vt:lpstr>PowerPoint Presentation</vt:lpstr>
      <vt:lpstr>Google Jamboard Features </vt:lpstr>
      <vt:lpstr>Survey </vt:lpstr>
      <vt:lpstr>How useful did you find Google Jamboard?  </vt:lpstr>
      <vt:lpstr>Why Google Jamboard?  Class experience/ students </vt:lpstr>
      <vt:lpstr>Why Google Jamboard? You, the teacher </vt:lpstr>
      <vt:lpstr>How was Google Jamboard used? </vt:lpstr>
      <vt:lpstr>Things to consider </vt:lpstr>
      <vt:lpstr>Setting up and framing the seminar</vt:lpstr>
      <vt:lpstr>Example: Reading templates (L4) </vt:lpstr>
      <vt:lpstr>Example: Reading Questions (L6)</vt:lpstr>
      <vt:lpstr>Example: Primary Source Work (L4) </vt:lpstr>
      <vt:lpstr>Example: Primary Source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Jamboarding in Seminars</dc:title>
  <dc:creator>Matthews-Jones, Lucinda</dc:creator>
  <cp:lastModifiedBy>Matthews-Jones, Lucinda</cp:lastModifiedBy>
  <cp:revision>1</cp:revision>
  <dcterms:created xsi:type="dcterms:W3CDTF">2021-07-13T09:34:36Z</dcterms:created>
  <dcterms:modified xsi:type="dcterms:W3CDTF">2021-07-13T09:58:49Z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