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7"/>
  </p:notesMasterIdLst>
  <p:handoutMasterIdLst>
    <p:handoutMasterId r:id="rId18"/>
  </p:handoutMasterIdLst>
  <p:sldIdLst>
    <p:sldId id="282" r:id="rId2"/>
    <p:sldId id="276" r:id="rId3"/>
    <p:sldId id="263" r:id="rId4"/>
    <p:sldId id="275" r:id="rId5"/>
    <p:sldId id="257" r:id="rId6"/>
    <p:sldId id="259" r:id="rId7"/>
    <p:sldId id="277" r:id="rId8"/>
    <p:sldId id="260" r:id="rId9"/>
    <p:sldId id="268" r:id="rId10"/>
    <p:sldId id="264" r:id="rId11"/>
    <p:sldId id="278" r:id="rId12"/>
    <p:sldId id="279" r:id="rId13"/>
    <p:sldId id="280" r:id="rId14"/>
    <p:sldId id="272" r:id="rId15"/>
    <p:sldId id="271" r:id="rId16"/>
  </p:sldIdLst>
  <p:sldSz cx="9144000" cy="6858000" type="screen4x3"/>
  <p:notesSz cx="6772275" cy="9902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44C"/>
    <a:srgbClr val="339966"/>
    <a:srgbClr val="0099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0AB24-2D46-497E-801C-A4C97FF29735}" v="9" dt="2021-07-14T11:51:29.027"/>
    <p1510:client id="{0C1A1777-A8DE-4BB5-9BB0-8E569711CDA8}" v="42" dt="2021-07-14T11:50:57.357"/>
    <p1510:client id="{110879DC-5C29-4971-B697-82AF5D6F8216}" v="301" dt="2021-07-14T11:52:06.453"/>
    <p1510:client id="{16251164-9727-A6ED-3025-1A24836E25C4}" v="59" dt="2021-07-14T11:54:12.458"/>
    <p1510:client id="{16574044-4CB6-4397-9920-42E461DD5BA8}" v="59" dt="2021-07-14T11:50:27.981"/>
    <p1510:client id="{21C6FF73-93A5-4F31-9365-40243562CC87}" v="80" dt="2021-07-14T11:51:21.126"/>
    <p1510:client id="{2302E172-A5EB-4788-8636-7BACE8E93C71}" v="69" dt="2021-07-14T11:51:25.134"/>
    <p1510:client id="{2461E93B-3454-40BA-B0EB-36AEC9DAF08C}" v="18" dt="2021-07-14T11:51:04.952"/>
    <p1510:client id="{27661108-E982-430D-896B-3994A2792275}" v="366" dt="2021-07-14T11:53:23.827"/>
    <p1510:client id="{277265C3-1E1A-4768-9EB0-477FCE1AE615}" v="2" dt="2021-07-14T09:59:35.778"/>
    <p1510:client id="{3249B427-4A0F-4085-BE67-922A427CE849}" v="47" dt="2021-07-14T11:51:23.577"/>
    <p1510:client id="{390D0D2F-2F1F-4255-A4B3-88033D513F92}" v="225" dt="2021-07-14T11:51:58.408"/>
    <p1510:client id="{4940635A-F599-435D-AB3A-9C079F294AF1}" v="5" dt="2021-07-14T11:50:43.786"/>
    <p1510:client id="{58692DCC-2F96-F708-AB71-5C368D04F978}" v="70" dt="2021-07-14T11:51:26.342"/>
    <p1510:client id="{5ECF70BF-5B04-6D6B-0F8F-FC5DBF9DA814}" v="26" dt="2021-07-14T11:51:07.811"/>
    <p1510:client id="{61227828-5E6A-4ECF-9951-12E5539EEB79}" v="201" dt="2021-07-14T11:51:11.918"/>
    <p1510:client id="{6ED606F1-C8D9-4438-69EF-6470B5A07445}" v="1" dt="2021-07-14T11:49:49.879"/>
    <p1510:client id="{6FD01C3B-3B1D-4BA7-BE97-756E281EA8EB}" v="1" dt="2021-07-14T11:50:56.216"/>
    <p1510:client id="{7536B375-6FCE-DDE0-CA8F-4C849F1C25D4}" v="341" dt="2021-07-14T11:54:25.361"/>
    <p1510:client id="{84CCE517-6F8E-5903-529B-898F095BA9CD}" v="67" dt="2021-07-14T11:50:25.488"/>
    <p1510:client id="{853195B7-BD31-4D40-9846-603082D7D55D}" v="1" dt="2021-07-14T11:49:37.308"/>
    <p1510:client id="{8E0C7D8C-8B4A-4CBE-8B96-214A3E7BDF9B}" v="1" dt="2021-07-14T11:50:17.303"/>
    <p1510:client id="{8EC0B1E1-73E2-800E-E588-F2BDC087B865}" v="1" dt="2021-07-14T11:50:42.627"/>
    <p1510:client id="{ABBD3B56-7235-442D-E865-FE8FB3E1792C}" v="5" dt="2021-07-14T11:51:22.454"/>
    <p1510:client id="{C2C8572C-3261-493B-93C6-5295CA5AC047}" v="72" dt="2021-07-14T11:50:40.920"/>
    <p1510:client id="{C2E91491-9775-A75E-5F8B-B205B4D7A61A}" v="63" dt="2021-07-14T11:50:36.783"/>
    <p1510:client id="{D61B17EF-C873-4318-B60C-428046C5813F}" v="177" dt="2021-07-14T11:51:28.993"/>
    <p1510:client id="{E815E458-3153-49E2-7396-E2BDFB3B596E}" v="45" dt="2021-07-14T11:50:03.670"/>
    <p1510:client id="{EE5B714E-832C-CDD1-75A0-75C216DA5357}" v="152" dt="2021-07-14T12:10:21.800"/>
    <p1510:client id="{F1A7E530-EFC3-51D1-7CAA-448BF3CBBF45}" v="4" dt="2021-07-13T15:14:29.785"/>
    <p1510:client id="{F1B02AAB-7A7B-2A5A-DF0B-7BA08BA5988C}" v="113" dt="2021-07-14T11:50:10.872"/>
    <p1510:client id="{FC6095DB-81AD-4EB8-881F-94BD36A1EF4A}" v="195" dt="2021-07-14T11:51:55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5A3A30-3336-4BAF-99E5-ACAF9D1F860C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9F0D14-13EB-4903-AAB1-6D059C7E4F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38636-FF16-4A4A-A51B-5541BEEA1AE4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03763"/>
            <a:ext cx="5416550" cy="4456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EDF101-EA23-48B0-B0F7-9D2136092F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8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en-GB" sz="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310A3-1519-4F28-9490-FA6697E519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0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en-GB" sz="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310A3-1519-4F28-9490-FA6697E519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0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/>
              <a:t>https://tinyurl.com/p6pfzfsr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954C6-E3D3-4563-87B6-DE42F9876AD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61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6C32F-1D3D-4113-B6E6-648C1164A4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4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5ABC1-2D4A-4C46-927A-106F4A0CB5A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3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EDF101-EA23-48B0-B0F7-9D2136092F3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0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4F6D6-C00D-4753-8FEF-0B03AC3C862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6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EDF101-EA23-48B0-B0F7-9D2136092F3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98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3F14-C411-42B1-9B28-CD3D164F41AA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C962-C19C-497E-A443-FDD4370F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E375-E9E1-495E-BE78-5186B213EFF4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B14B3-3584-4E89-9D86-64320490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5DEB-23B0-40AF-8C71-D8C1465541B7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9A9B7-2CC3-480F-A11F-6EE51F95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C340-CA1C-4415-B8E0-6AA16EE30E17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E7D03-4898-4A53-B047-C6032C550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27CE-27C4-4B12-85CA-23D946C27023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FF02-0345-4D20-B312-9FF981A61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A96B-3842-46A8-9561-182E2FF6B78D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3838-11FC-4077-A4F1-77486C99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42DB-8C4C-4A04-948D-2C9F5569BAAE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2D22-322E-4DCF-89A5-B5009A47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4750F-D324-4D81-97D1-C55276030D50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CBA5-B65D-44AF-8037-345EEEBB4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AC49-7B36-4AF0-BC64-A0DBA27D81D2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A245-ED45-4301-8006-CF2D33DC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0E4E-B28A-4E70-B21C-8FFAF07F5D81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E16B4-77DF-40F3-BB12-8ABCE16A8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8EB7D-B5EC-4572-A2C0-33DA9728DC20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54CB-806E-4F8D-BF9A-57C1FEE53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E93CEBD-5AD2-47FA-95FD-5BF747259826}" type="datetimeFigureOut">
              <a:rPr lang="en-GB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C5E09B6-3B1F-4567-A72C-7D96EA17B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wood@lincoln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uk.blogs.lincoln.ac.uk/files/2021/07/What-is-and-isnt-a-semina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991344E-9E92-4468-B08F-74FEC092877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467544" y="3886200"/>
            <a:ext cx="8208912" cy="1752600"/>
          </a:xfrm>
        </p:spPr>
        <p:txBody>
          <a:bodyPr/>
          <a:lstStyle/>
          <a:p>
            <a:pPr eaLnBrk="1" hangingPunct="1"/>
            <a:r>
              <a:rPr lang="en-GB"/>
              <a:t>Jamie Wood  - University of Lincoln</a:t>
            </a:r>
          </a:p>
          <a:p>
            <a:pPr eaLnBrk="1" hangingPunct="1"/>
            <a:r>
              <a:rPr lang="en-GB"/>
              <a:t>@woodjamie99 - </a:t>
            </a:r>
            <a:r>
              <a:rPr lang="en-GB">
                <a:hlinkClick r:id="rId2"/>
              </a:rPr>
              <a:t>jwood@lincoln.ac.uk</a:t>
            </a:r>
            <a:endParaRPr lang="en-GB"/>
          </a:p>
          <a:p>
            <a:pPr eaLnBrk="1" hangingPunct="1"/>
            <a:r>
              <a:rPr lang="en-GB"/>
              <a:t>History New To Teaching</a:t>
            </a:r>
          </a:p>
          <a:p>
            <a:pPr eaLnBrk="1" hangingPunct="1"/>
            <a:r>
              <a:rPr lang="en-GB"/>
              <a:t>14</a:t>
            </a:r>
            <a:r>
              <a:rPr lang="en-GB" baseline="30000"/>
              <a:t>th</a:t>
            </a:r>
            <a:r>
              <a:rPr lang="en-GB"/>
              <a:t> July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ECFC93-B5C2-4D88-83F7-CD6C42F12D90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/>
              <a:t>Small group teaching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DDA186-F136-4FB2-BAB6-8B5B80DDB856}"/>
              </a:ext>
            </a:extLst>
          </p:cNvPr>
          <p:cNvSpPr txBox="1"/>
          <p:nvPr/>
        </p:nvSpPr>
        <p:spPr>
          <a:xfrm>
            <a:off x="1494430" y="539087"/>
            <a:ext cx="45941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1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3700" b="1"/>
              <a:t>Activity 2</a:t>
            </a:r>
          </a:p>
        </p:txBody>
      </p:sp>
      <p:pic>
        <p:nvPicPr>
          <p:cNvPr id="1026" name="Picture 2" descr="How To - How to Reset or Refresh Windows 10 | Tom&amp;#39;s Hardware Forum">
            <a:extLst>
              <a:ext uri="{FF2B5EF4-FFF2-40B4-BE49-F238E27FC236}">
                <a16:creationId xmlns:a16="http://schemas.microsoft.com/office/drawing/2014/main" id="{816D4146-E96F-41DA-B3B9-3F589F36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733" y="1600200"/>
            <a:ext cx="7992534" cy="449580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1FA4-428B-4341-B912-2D7E86D0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9362"/>
            <a:ext cx="8229600" cy="1143000"/>
          </a:xfrm>
        </p:spPr>
        <p:txBody>
          <a:bodyPr/>
          <a:lstStyle/>
          <a:p>
            <a:r>
              <a:rPr lang="en-GB"/>
              <a:t>Ideas for engaging students </a:t>
            </a:r>
            <a:endParaRPr lang="en-GB">
              <a:ea typeface="Tahoma"/>
              <a:cs typeface="Tahom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B5D75-38CB-41AF-B60D-5B21955BDD03}"/>
              </a:ext>
            </a:extLst>
          </p:cNvPr>
          <p:cNvSpPr txBox="1"/>
          <p:nvPr/>
        </p:nvSpPr>
        <p:spPr>
          <a:xfrm>
            <a:off x="653554" y="951258"/>
            <a:ext cx="150876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Share primary sources and material for analysis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0EA6F-B293-4817-A947-74D60B42BC55}"/>
              </a:ext>
            </a:extLst>
          </p:cNvPr>
          <p:cNvSpPr txBox="1"/>
          <p:nvPr/>
        </p:nvSpPr>
        <p:spPr>
          <a:xfrm>
            <a:off x="7074415" y="936789"/>
            <a:ext cx="1712225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Focus in on particular parts of a text/source (less overwhelming than a whole?)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42294-E4CB-4774-8362-45E0367A4E6D}"/>
              </a:ext>
            </a:extLst>
          </p:cNvPr>
          <p:cNvSpPr txBox="1"/>
          <p:nvPr/>
        </p:nvSpPr>
        <p:spPr>
          <a:xfrm>
            <a:off x="2408865" y="1148327"/>
            <a:ext cx="15087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Card sort</a:t>
            </a:r>
            <a:endParaRPr lang="en-GB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AE6D63-7D62-45BF-87CE-02000700426B}"/>
              </a:ext>
            </a:extLst>
          </p:cNvPr>
          <p:cNvSpPr txBox="1"/>
          <p:nvPr/>
        </p:nvSpPr>
        <p:spPr>
          <a:xfrm>
            <a:off x="7216964" y="5063268"/>
            <a:ext cx="15087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Debate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B04A9-D3E1-4704-AFA2-0CF3FF550C56}"/>
              </a:ext>
            </a:extLst>
          </p:cNvPr>
          <p:cNvSpPr txBox="1"/>
          <p:nvPr/>
        </p:nvSpPr>
        <p:spPr>
          <a:xfrm>
            <a:off x="4630491" y="5117054"/>
            <a:ext cx="1508760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Discussion of images, films, objects, audio, etc.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F6821-9D56-4769-B4B6-64737FFDB72F}"/>
              </a:ext>
            </a:extLst>
          </p:cNvPr>
          <p:cNvSpPr txBox="1"/>
          <p:nvPr/>
        </p:nvSpPr>
        <p:spPr>
          <a:xfrm>
            <a:off x="349601" y="4970812"/>
            <a:ext cx="2640769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Taking a few minutes at the start to "check in" and find out how and where they are.</a:t>
            </a:r>
            <a:endParaRPr lang="en-US"/>
          </a:p>
          <a:p>
            <a:endParaRPr lang="en-GB">
              <a:ea typeface="Tahoma"/>
              <a:cs typeface="Tahoma"/>
            </a:endParaRPr>
          </a:p>
          <a:p>
            <a:endParaRPr lang="en-GB">
              <a:ea typeface="Tahoma"/>
              <a:cs typeface="Tahom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272A64-D3FE-40DC-AEC3-B17C72B9F28E}"/>
              </a:ext>
            </a:extLst>
          </p:cNvPr>
          <p:cNvSpPr txBox="1"/>
          <p:nvPr/>
        </p:nvSpPr>
        <p:spPr>
          <a:xfrm>
            <a:off x="3375843" y="3270877"/>
            <a:ext cx="150876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Give students peer-to-peer discussion time</a:t>
            </a:r>
            <a:endParaRPr lang="en-GB" err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AC60F4-CC13-465F-BDAD-CD25A07C05C5}"/>
              </a:ext>
            </a:extLst>
          </p:cNvPr>
          <p:cNvSpPr txBox="1"/>
          <p:nvPr/>
        </p:nvSpPr>
        <p:spPr>
          <a:xfrm>
            <a:off x="2697055" y="5206880"/>
            <a:ext cx="1876507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Continuous personal enthusiasm for subject matter - i.e. set the tone.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7895F2-BDB1-4975-9339-97584F0279B0}"/>
              </a:ext>
            </a:extLst>
          </p:cNvPr>
          <p:cNvSpPr txBox="1"/>
          <p:nvPr/>
        </p:nvSpPr>
        <p:spPr>
          <a:xfrm>
            <a:off x="239705" y="2598917"/>
            <a:ext cx="2717702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Ask them to discuss their responses to the preparatory work. And share them with the group.</a:t>
            </a:r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8FC943-D6F3-41DD-B8C1-F4B384EF1089}"/>
              </a:ext>
            </a:extLst>
          </p:cNvPr>
          <p:cNvSpPr txBox="1"/>
          <p:nvPr/>
        </p:nvSpPr>
        <p:spPr>
          <a:xfrm>
            <a:off x="5300357" y="3093485"/>
            <a:ext cx="232436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Ask students to set up name badges and ask them to begin comments with a response to a named person (</a:t>
            </a:r>
            <a:r>
              <a:rPr lang="en-GB" err="1">
                <a:ea typeface="Tahoma"/>
                <a:cs typeface="Tahoma"/>
              </a:rPr>
              <a:t>ie</a:t>
            </a:r>
            <a:r>
              <a:rPr lang="en-GB">
                <a:ea typeface="Tahoma"/>
                <a:cs typeface="Tahoma"/>
              </a:rPr>
              <a:t> make the interaction key)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40FB7E-9B4C-46AF-93B7-2E3D578136A3}"/>
              </a:ext>
            </a:extLst>
          </p:cNvPr>
          <p:cNvSpPr txBox="1"/>
          <p:nvPr/>
        </p:nvSpPr>
        <p:spPr>
          <a:xfrm>
            <a:off x="5516800" y="2115102"/>
            <a:ext cx="15087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Video clips</a:t>
            </a:r>
          </a:p>
          <a:p>
            <a:endParaRPr lang="en-GB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9061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1FA4-428B-4341-B912-2D7E86D0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4362"/>
            <a:ext cx="8229600" cy="1143000"/>
          </a:xfrm>
        </p:spPr>
        <p:txBody>
          <a:bodyPr/>
          <a:lstStyle/>
          <a:p>
            <a:r>
              <a:rPr lang="en-GB"/>
              <a:t>Ideas for engaging students </a:t>
            </a:r>
            <a:endParaRPr lang="en-GB">
              <a:ea typeface="Tahoma"/>
              <a:cs typeface="Tahom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B5D75-38CB-41AF-B60D-5B21955BDD03}"/>
              </a:ext>
            </a:extLst>
          </p:cNvPr>
          <p:cNvSpPr txBox="1"/>
          <p:nvPr/>
        </p:nvSpPr>
        <p:spPr>
          <a:xfrm>
            <a:off x="414371" y="1410721"/>
            <a:ext cx="1508760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A mixture of written sources, images, video clips where available etc.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0EA6F-B293-4817-A947-74D60B42BC55}"/>
              </a:ext>
            </a:extLst>
          </p:cNvPr>
          <p:cNvSpPr txBox="1"/>
          <p:nvPr/>
        </p:nvSpPr>
        <p:spPr>
          <a:xfrm>
            <a:off x="7435640" y="3117827"/>
            <a:ext cx="150876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Write as a historical person 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AE6D63-7D62-45BF-87CE-02000700426B}"/>
              </a:ext>
            </a:extLst>
          </p:cNvPr>
          <p:cNvSpPr txBox="1"/>
          <p:nvPr/>
        </p:nvSpPr>
        <p:spPr>
          <a:xfrm>
            <a:off x="6952189" y="781366"/>
            <a:ext cx="150876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Small group work. Set questions and ask them to mind map 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B04A9-D3E1-4704-AFA2-0CF3FF550C56}"/>
              </a:ext>
            </a:extLst>
          </p:cNvPr>
          <p:cNvSpPr txBox="1"/>
          <p:nvPr/>
        </p:nvSpPr>
        <p:spPr>
          <a:xfrm>
            <a:off x="5039536" y="5506741"/>
            <a:ext cx="150876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Ask students to reflect on the reading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F6821-9D56-4769-B4B6-64737FFDB72F}"/>
              </a:ext>
            </a:extLst>
          </p:cNvPr>
          <p:cNvSpPr txBox="1"/>
          <p:nvPr/>
        </p:nvSpPr>
        <p:spPr>
          <a:xfrm>
            <a:off x="525966" y="5291627"/>
            <a:ext cx="150876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Get students to design activities 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272A64-D3FE-40DC-AEC3-B17C72B9F28E}"/>
              </a:ext>
            </a:extLst>
          </p:cNvPr>
          <p:cNvSpPr txBox="1"/>
          <p:nvPr/>
        </p:nvSpPr>
        <p:spPr>
          <a:xfrm>
            <a:off x="164198" y="3544370"/>
            <a:ext cx="2121957" cy="15309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Start out asking them what some assumptions are on a particular topic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AC60F4-CC13-465F-BDAD-CD25A07C05C5}"/>
              </a:ext>
            </a:extLst>
          </p:cNvPr>
          <p:cNvSpPr txBox="1"/>
          <p:nvPr/>
        </p:nvSpPr>
        <p:spPr>
          <a:xfrm>
            <a:off x="3373854" y="5196190"/>
            <a:ext cx="150876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Give them a primary source to reflect and analyse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7895F2-BDB1-4975-9339-97584F0279B0}"/>
              </a:ext>
            </a:extLst>
          </p:cNvPr>
          <p:cNvSpPr txBox="1"/>
          <p:nvPr/>
        </p:nvSpPr>
        <p:spPr>
          <a:xfrm>
            <a:off x="5219840" y="1262967"/>
            <a:ext cx="150876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Set up a debate between 2 teams</a:t>
            </a:r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8FC943-D6F3-41DD-B8C1-F4B384EF1089}"/>
              </a:ext>
            </a:extLst>
          </p:cNvPr>
          <p:cNvSpPr txBox="1"/>
          <p:nvPr/>
        </p:nvSpPr>
        <p:spPr>
          <a:xfrm>
            <a:off x="5559377" y="4044708"/>
            <a:ext cx="150876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Have objects to hand round and discuss</a:t>
            </a:r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40FB7E-9B4C-46AF-93B7-2E3D578136A3}"/>
              </a:ext>
            </a:extLst>
          </p:cNvPr>
          <p:cNvSpPr txBox="1"/>
          <p:nvPr/>
        </p:nvSpPr>
        <p:spPr>
          <a:xfrm>
            <a:off x="4122845" y="2645238"/>
            <a:ext cx="150876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Use film clips/contemporary media to engage</a:t>
            </a:r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51765-107E-4623-BD00-4E492A910EF1}"/>
              </a:ext>
            </a:extLst>
          </p:cNvPr>
          <p:cNvSpPr txBox="1"/>
          <p:nvPr/>
        </p:nvSpPr>
        <p:spPr>
          <a:xfrm>
            <a:off x="2435706" y="1263030"/>
            <a:ext cx="1463313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+mn-lt"/>
                <a:cs typeface="+mn-lt"/>
              </a:rPr>
              <a:t>Wikipedia break: ask them to google a person/event/place/etc to get a conversation/answers going</a:t>
            </a:r>
            <a:endParaRPr lang="en-US"/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DFA7B243-27EF-47EF-B1DC-2287FF209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9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1FA4-428B-4341-B912-2D7E86D0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362"/>
            <a:ext cx="8229600" cy="1143000"/>
          </a:xfrm>
        </p:spPr>
        <p:txBody>
          <a:bodyPr/>
          <a:lstStyle/>
          <a:p>
            <a:r>
              <a:rPr lang="en-GB"/>
              <a:t>Ideas for engaging students </a:t>
            </a:r>
            <a:endParaRPr lang="en-GB">
              <a:ea typeface="Tahoma"/>
              <a:cs typeface="Tahom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B5D75-38CB-41AF-B60D-5B21955BDD03}"/>
              </a:ext>
            </a:extLst>
          </p:cNvPr>
          <p:cNvSpPr txBox="1"/>
          <p:nvPr/>
        </p:nvSpPr>
        <p:spPr>
          <a:xfrm>
            <a:off x="239486" y="2797311"/>
            <a:ext cx="150876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Mini presentations...get them to think on their feet 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0EA6F-B293-4817-A947-74D60B42BC55}"/>
              </a:ext>
            </a:extLst>
          </p:cNvPr>
          <p:cNvSpPr txBox="1"/>
          <p:nvPr/>
        </p:nvSpPr>
        <p:spPr>
          <a:xfrm>
            <a:off x="1751242" y="990439"/>
            <a:ext cx="237724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Reinforce student opinions that may go against the norm or present a viewpoint which is differing from the majority of the group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42294-E4CB-4774-8362-45E0367A4E6D}"/>
              </a:ext>
            </a:extLst>
          </p:cNvPr>
          <p:cNvSpPr txBox="1"/>
          <p:nvPr/>
        </p:nvSpPr>
        <p:spPr>
          <a:xfrm>
            <a:off x="7373724" y="4914122"/>
            <a:ext cx="1508760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Produce a source sheet to bring alsong, then read each one and discuss them in turn</a:t>
            </a:r>
          </a:p>
          <a:p>
            <a:endParaRPr lang="en-GB">
              <a:ea typeface="Tahoma"/>
              <a:cs typeface="Tahom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AE6D63-7D62-45BF-87CE-02000700426B}"/>
              </a:ext>
            </a:extLst>
          </p:cNvPr>
          <p:cNvSpPr txBox="1"/>
          <p:nvPr/>
        </p:nvSpPr>
        <p:spPr>
          <a:xfrm>
            <a:off x="5980758" y="4317620"/>
            <a:ext cx="150876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Work on creating trust in the group in the earlier stages of the course</a:t>
            </a:r>
          </a:p>
          <a:p>
            <a:endParaRPr lang="en-GB">
              <a:ea typeface="Tahoma"/>
              <a:cs typeface="Tahom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B04A9-D3E1-4704-AFA2-0CF3FF550C56}"/>
              </a:ext>
            </a:extLst>
          </p:cNvPr>
          <p:cNvSpPr txBox="1"/>
          <p:nvPr/>
        </p:nvSpPr>
        <p:spPr>
          <a:xfrm>
            <a:off x="5979705" y="1213708"/>
            <a:ext cx="1508760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Primary source work – create questions and swap with another group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F6821-9D56-4769-B4B6-64737FFDB72F}"/>
              </a:ext>
            </a:extLst>
          </p:cNvPr>
          <p:cNvSpPr txBox="1"/>
          <p:nvPr/>
        </p:nvSpPr>
        <p:spPr>
          <a:xfrm>
            <a:off x="101651" y="5102332"/>
            <a:ext cx="2546943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Play devil's advocate – present a controversial viewpoint and ask students to agree/disagree with you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272A64-D3FE-40DC-AEC3-B17C72B9F28E}"/>
              </a:ext>
            </a:extLst>
          </p:cNvPr>
          <p:cNvSpPr txBox="1"/>
          <p:nvPr/>
        </p:nvSpPr>
        <p:spPr>
          <a:xfrm>
            <a:off x="1938203" y="3579200"/>
            <a:ext cx="201168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Start by getting students to engage with ideas in the present. 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AC60F4-CC13-465F-BDAD-CD25A07C05C5}"/>
              </a:ext>
            </a:extLst>
          </p:cNvPr>
          <p:cNvSpPr txBox="1"/>
          <p:nvPr/>
        </p:nvSpPr>
        <p:spPr>
          <a:xfrm>
            <a:off x="3698423" y="5039405"/>
            <a:ext cx="201168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Give a picture source and create a discussion around it – let them lead with their ideas.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7895F2-BDB1-4975-9339-97584F0279B0}"/>
              </a:ext>
            </a:extLst>
          </p:cNvPr>
          <p:cNvSpPr txBox="1"/>
          <p:nvPr/>
        </p:nvSpPr>
        <p:spPr>
          <a:xfrm>
            <a:off x="1266" y="940416"/>
            <a:ext cx="150876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Play a video clip and ask open questions on 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8FC943-D6F3-41DD-B8C1-F4B384EF1089}"/>
              </a:ext>
            </a:extLst>
          </p:cNvPr>
          <p:cNvSpPr txBox="1"/>
          <p:nvPr/>
        </p:nvSpPr>
        <p:spPr>
          <a:xfrm>
            <a:off x="7695201" y="1408222"/>
            <a:ext cx="150876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Making it clear that it's ok to make mistakes / that they don't need to be afraid/ that nobody will make fun of them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40FB7E-9B4C-46AF-93B7-2E3D578136A3}"/>
              </a:ext>
            </a:extLst>
          </p:cNvPr>
          <p:cNvSpPr txBox="1"/>
          <p:nvPr/>
        </p:nvSpPr>
        <p:spPr>
          <a:xfrm>
            <a:off x="4320540" y="3440249"/>
            <a:ext cx="150876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Break topic down for sub-groups to present on</a:t>
            </a:r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51765-107E-4623-BD00-4E492A910EF1}"/>
              </a:ext>
            </a:extLst>
          </p:cNvPr>
          <p:cNvSpPr txBox="1"/>
          <p:nvPr/>
        </p:nvSpPr>
        <p:spPr>
          <a:xfrm>
            <a:off x="4315681" y="1411149"/>
            <a:ext cx="150876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ea typeface="Tahoma"/>
                <a:cs typeface="Tahoma"/>
              </a:rPr>
              <a:t>Make posters and get students to add their own ideas</a:t>
            </a:r>
          </a:p>
          <a:p>
            <a:endParaRPr lang="en-GB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0177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78"/>
            <a:ext cx="8229600" cy="1143000"/>
          </a:xfrm>
          <a:noFill/>
          <a:ln/>
        </p:spPr>
        <p:txBody>
          <a:bodyPr/>
          <a:lstStyle/>
          <a:p>
            <a:r>
              <a:rPr lang="en-GB" b="1">
                <a:latin typeface="Calibri" pitchFamily="34" charset="0"/>
              </a:rPr>
              <a:t>Tips</a:t>
            </a:r>
            <a:endParaRPr lang="en-US" b="1">
              <a:latin typeface="Calibri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67978"/>
            <a:ext cx="7488832" cy="5213350"/>
          </a:xfrm>
          <a:noFill/>
          <a:ln/>
        </p:spPr>
        <p:txBody>
          <a:bodyPr/>
          <a:lstStyle/>
          <a:p>
            <a:r>
              <a:rPr lang="en-GB">
                <a:effectLst/>
              </a:rPr>
              <a:t>Consider the physical aspect of the room</a:t>
            </a:r>
          </a:p>
          <a:p>
            <a:r>
              <a:rPr lang="en-GB">
                <a:effectLst/>
              </a:rPr>
              <a:t>Anticipate potential issues and how to resolve them</a:t>
            </a:r>
          </a:p>
          <a:p>
            <a:r>
              <a:rPr lang="en-GB">
                <a:effectLst/>
              </a:rPr>
              <a:t>Remember timings</a:t>
            </a:r>
          </a:p>
          <a:p>
            <a:r>
              <a:rPr lang="en-GB">
                <a:effectLst/>
              </a:rPr>
              <a:t>Consider the social aspect of the group</a:t>
            </a:r>
          </a:p>
          <a:p>
            <a:r>
              <a:rPr lang="en-GB">
                <a:effectLst/>
              </a:rPr>
              <a:t>Be flexible &amp; adapt </a:t>
            </a:r>
          </a:p>
          <a:p>
            <a:r>
              <a:rPr lang="en-GB">
                <a:effectLst/>
              </a:rPr>
              <a:t>Silence can be your friend!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>
                <a:latin typeface="Calibri" pitchFamily="34" charset="0"/>
              </a:rPr>
              <a:t>Points to Ponder</a:t>
            </a:r>
            <a:endParaRPr lang="en-US" b="1">
              <a:latin typeface="Calibri" pitchFamily="34" charset="0"/>
            </a:endParaRP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08912" cy="4495800"/>
          </a:xfrm>
          <a:noFill/>
          <a:ln/>
        </p:spPr>
        <p:txBody>
          <a:bodyPr/>
          <a:lstStyle/>
          <a:p>
            <a:r>
              <a:rPr lang="en-GB">
                <a:effectLst/>
              </a:rPr>
              <a:t>Don’t just copy your own teachers </a:t>
            </a:r>
            <a:r>
              <a:rPr lang="mr-IN">
                <a:effectLst/>
              </a:rPr>
              <a:t>–</a:t>
            </a:r>
            <a:r>
              <a:rPr lang="en-GB">
                <a:effectLst/>
              </a:rPr>
              <a:t> your own persona as a ‘teacher’ will develop over time </a:t>
            </a:r>
          </a:p>
          <a:p>
            <a:endParaRPr lang="en-GB" sz="2000">
              <a:effectLst/>
            </a:endParaRPr>
          </a:p>
          <a:p>
            <a:r>
              <a:rPr lang="en-GB">
                <a:effectLst/>
              </a:rPr>
              <a:t>Show off your passions and expertise to model skills and behaviours </a:t>
            </a:r>
          </a:p>
          <a:p>
            <a:endParaRPr lang="en-GB" sz="2000">
              <a:effectLst/>
            </a:endParaRPr>
          </a:p>
          <a:p>
            <a:r>
              <a:rPr lang="en-GB">
                <a:effectLst/>
              </a:rPr>
              <a:t>Use your peers and colleagues</a:t>
            </a:r>
          </a:p>
          <a:p>
            <a:pPr marL="0" indent="0">
              <a:buNone/>
            </a:pPr>
            <a:endParaRPr lang="en-GB" sz="2000">
              <a:effectLst/>
            </a:endParaRPr>
          </a:p>
          <a:p>
            <a:r>
              <a:rPr lang="en-GB">
                <a:effectLst/>
              </a:rPr>
              <a:t>Two sessions will never be the same...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BB24-9557-4C6F-AC38-D4E275ED9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A8C07-BC60-4C2E-AB5D-BB770D4CE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Starting points</a:t>
            </a:r>
          </a:p>
          <a:p>
            <a:r>
              <a:rPr lang="en-GB"/>
              <a:t>The seminar</a:t>
            </a:r>
          </a:p>
          <a:p>
            <a:r>
              <a:rPr lang="en-GB"/>
              <a:t>Back to basics</a:t>
            </a:r>
          </a:p>
          <a:p>
            <a:r>
              <a:rPr lang="en-GB"/>
              <a:t>Engaging students</a:t>
            </a:r>
          </a:p>
          <a:p>
            <a:r>
              <a:rPr lang="en-GB"/>
              <a:t>Some tips</a:t>
            </a:r>
          </a:p>
          <a:p>
            <a:endParaRPr lang="en-GB">
              <a:solidFill>
                <a:srgbClr val="FF0000"/>
              </a:solidFill>
            </a:endParaRPr>
          </a:p>
          <a:p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9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 anchor="b">
            <a:noAutofit/>
          </a:bodyPr>
          <a:lstStyle/>
          <a:p>
            <a:pPr eaLnBrk="1" hangingPunct="1"/>
            <a:r>
              <a:rPr lang="en-GB" b="1">
                <a:latin typeface="Calibri" pitchFamily="34" charset="0"/>
              </a:rPr>
              <a:t>A starting point – students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56792"/>
            <a:ext cx="8229600" cy="4279776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Are not (necessarily) like you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Are not (necessarily) like each other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They are at university for different reason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They have different skills, knowledge, attitudes, interests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They do not necessarily learn or think like you (or like each other)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 anchor="b">
            <a:noAutofit/>
          </a:bodyPr>
          <a:lstStyle/>
          <a:p>
            <a:pPr eaLnBrk="1" hangingPunct="1"/>
            <a:r>
              <a:rPr lang="en-GB" b="1">
                <a:latin typeface="Calibri" pitchFamily="34" charset="0"/>
              </a:rPr>
              <a:t>A starting point – teaching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69504"/>
            <a:ext cx="8229600" cy="449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Telling </a:t>
            </a:r>
            <a:r>
              <a:rPr lang="en-GB" sz="2800">
                <a:latin typeface="Calibri" pitchFamily="34" charset="0"/>
              </a:rPr>
              <a:t>≠</a:t>
            </a:r>
            <a:r>
              <a:rPr lang="en-GB">
                <a:latin typeface="Calibri" pitchFamily="34" charset="0"/>
              </a:rPr>
              <a:t> teaching (or learning)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Assume nothing</a:t>
            </a:r>
          </a:p>
          <a:p>
            <a:pPr eaLnBrk="1" hangingPunct="1">
              <a:lnSpc>
                <a:spcPct val="80000"/>
              </a:lnSpc>
            </a:pPr>
            <a:endParaRPr lang="en-GB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>
                <a:latin typeface="Calibri" pitchFamily="34" charset="0"/>
              </a:rPr>
              <a:t>Be flexible</a:t>
            </a:r>
            <a:r>
              <a:rPr lang="mr-IN">
                <a:latin typeface="Calibri" pitchFamily="34" charset="0"/>
              </a:rPr>
              <a:t>…</a:t>
            </a:r>
            <a:r>
              <a:rPr lang="en-GB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22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332656"/>
            <a:ext cx="8229600" cy="114300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GB" b="1">
                <a:latin typeface="Calibri" pitchFamily="34" charset="0"/>
              </a:rPr>
              <a:t>Activity 1: What is a Seminar? 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7375" cy="4781550"/>
          </a:xfrm>
        </p:spPr>
        <p:txBody>
          <a:bodyPr/>
          <a:lstStyle/>
          <a:p>
            <a:pPr eaLnBrk="1" hangingPunct="1">
              <a:defRPr/>
            </a:pPr>
            <a:r>
              <a:rPr lang="en-GB" b="1">
                <a:latin typeface="Calibri"/>
                <a:cs typeface="Calibri"/>
              </a:rPr>
              <a:t>Write responses to either or both of the following questions on the following shared document:  </a:t>
            </a:r>
            <a:endParaRPr lang="en-GB" sz="3200">
              <a:latin typeface="Calibri" pitchFamily="34" charset="0"/>
            </a:endParaRPr>
          </a:p>
          <a:p>
            <a:pPr marL="914400" lvl="1" indent="-457200" eaLnBrk="1" hangingPunct="1">
              <a:defRPr/>
            </a:pPr>
            <a:r>
              <a:rPr lang="en-GB" sz="3200">
                <a:latin typeface="Calibri" pitchFamily="34" charset="0"/>
              </a:rPr>
              <a:t>What is a seminar? </a:t>
            </a:r>
          </a:p>
          <a:p>
            <a:pPr marL="914400" lvl="1" indent="-457200" eaLnBrk="1" hangingPunct="1">
              <a:defRPr/>
            </a:pPr>
            <a:endParaRPr lang="en-GB" sz="3200">
              <a:latin typeface="Calibri" pitchFamily="34" charset="0"/>
            </a:endParaRPr>
          </a:p>
          <a:p>
            <a:pPr marL="914400" lvl="1" indent="-457200" eaLnBrk="1" hangingPunct="1">
              <a:defRPr/>
            </a:pPr>
            <a:r>
              <a:rPr lang="en-GB" sz="3200">
                <a:latin typeface="Calibri" pitchFamily="34" charset="0"/>
              </a:rPr>
              <a:t>What isn’t a seminar?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2F0AA9-E952-4CCC-BD2A-4B72F9FDC7AE}"/>
              </a:ext>
            </a:extLst>
          </p:cNvPr>
          <p:cNvSpPr txBox="1"/>
          <p:nvPr/>
        </p:nvSpPr>
        <p:spPr>
          <a:xfrm>
            <a:off x="2516400" y="5711400"/>
            <a:ext cx="5152441" cy="523220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/>
                <a:cs typeface="Calibri"/>
              </a:rPr>
              <a:t>Responses downloadable </a:t>
            </a:r>
            <a:r>
              <a:rPr lang="en-US" sz="2800" dirty="0">
                <a:latin typeface="Calibri"/>
                <a:cs typeface="Calibri"/>
                <a:hlinkClick r:id="rId3"/>
              </a:rPr>
              <a:t>here</a:t>
            </a: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229600" cy="11430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GB" b="1">
                <a:latin typeface="Calibri" pitchFamily="34" charset="0"/>
              </a:rPr>
              <a:t>My working assumptions - seminars are about…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340768"/>
            <a:ext cx="9144000" cy="5904656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Giving students active learning experiences = getting students to </a:t>
            </a:r>
            <a:r>
              <a:rPr lang="en-GB" u="sng">
                <a:latin typeface="Calibri" pitchFamily="34" charset="0"/>
              </a:rPr>
              <a:t>do</a:t>
            </a:r>
            <a:r>
              <a:rPr lang="en-GB">
                <a:latin typeface="Calibri" pitchFamily="34" charset="0"/>
              </a:rPr>
              <a:t> something (including thinking)</a:t>
            </a:r>
          </a:p>
          <a:p>
            <a:pPr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Discussing, debating and </a:t>
            </a:r>
            <a:r>
              <a:rPr lang="en-GB" u="sng">
                <a:latin typeface="Calibri" pitchFamily="34" charset="0"/>
              </a:rPr>
              <a:t>socialising</a:t>
            </a:r>
            <a:r>
              <a:rPr lang="en-GB">
                <a:latin typeface="Calibri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Feeding-back and ‘feeding-forward’ (for the students </a:t>
            </a:r>
            <a:r>
              <a:rPr lang="en-GB" u="sng">
                <a:latin typeface="Calibri" pitchFamily="34" charset="0"/>
              </a:rPr>
              <a:t>and</a:t>
            </a:r>
            <a:r>
              <a:rPr lang="en-GB">
                <a:latin typeface="Calibri" pitchFamily="34" charset="0"/>
              </a:rPr>
              <a:t> you)</a:t>
            </a:r>
          </a:p>
          <a:p>
            <a:pPr lvl="1"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Reinforcing and developing learning</a:t>
            </a:r>
          </a:p>
          <a:p>
            <a:pPr lvl="1"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Practising and improving skills</a:t>
            </a:r>
          </a:p>
          <a:p>
            <a:pPr lvl="1"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Introducing new ideas</a:t>
            </a:r>
          </a:p>
          <a:p>
            <a:pPr lvl="1"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Checking, correcting &amp; developing understanding </a:t>
            </a:r>
          </a:p>
          <a:p>
            <a:pPr eaLnBrk="1" hangingPunct="1">
              <a:spcBef>
                <a:spcPts val="0"/>
              </a:spcBef>
            </a:pPr>
            <a:r>
              <a:rPr lang="en-GB">
                <a:latin typeface="Calibri" pitchFamily="34" charset="0"/>
              </a:rPr>
              <a:t>Supporting lectures</a:t>
            </a:r>
          </a:p>
          <a:p>
            <a:pPr eaLnBrk="1" hangingPunct="1">
              <a:spcBef>
                <a:spcPts val="0"/>
              </a:spcBef>
            </a:pPr>
            <a:endParaRPr lang="en-GB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0C1A4-9A2D-4850-9890-F9C8F749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Seminars should not (primarily)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4C2DB-FFA8-4BD4-835B-0DE5F4A4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 passive experience for the students</a:t>
            </a:r>
          </a:p>
          <a:p>
            <a:r>
              <a:rPr lang="en-GB"/>
              <a:t>About showcasing </a:t>
            </a:r>
            <a:r>
              <a:rPr lang="en-GB" u="sng"/>
              <a:t>your</a:t>
            </a:r>
            <a:r>
              <a:rPr lang="en-GB"/>
              <a:t> understanding of the material</a:t>
            </a:r>
          </a:p>
          <a:p>
            <a:r>
              <a:rPr lang="en-GB"/>
              <a:t>About one or two students dominating (everyone should have a go if they want to)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0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124744"/>
            <a:ext cx="8517830" cy="55892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600">
                <a:latin typeface="Calibri" pitchFamily="34" charset="0"/>
              </a:rPr>
              <a:t>Have a plan/ structure (aims and objectives)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>
                <a:latin typeface="Calibri" pitchFamily="34" charset="0"/>
              </a:rPr>
              <a:t>What are you and the students going to do?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>
                <a:latin typeface="Calibri" pitchFamily="34" charset="0"/>
              </a:rPr>
              <a:t>In class; before; after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>
                <a:latin typeface="Calibri" pitchFamily="34" charset="0"/>
              </a:rPr>
              <a:t>How long will it take? Be realistic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>
                <a:latin typeface="Calibri" pitchFamily="34" charset="0"/>
              </a:rPr>
              <a:t>What do you want the students to get out of the class?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>
                <a:latin typeface="Calibri" pitchFamily="34" charset="0"/>
              </a:rPr>
              <a:t>How does this relate to the module as a whole? </a:t>
            </a:r>
            <a:endParaRPr lang="en-GB" sz="320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3600">
                <a:latin typeface="Calibri" pitchFamily="34" charset="0"/>
              </a:rPr>
              <a:t>Variety is good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>
                <a:latin typeface="Calibri" pitchFamily="34" charset="0"/>
              </a:rPr>
              <a:t>Students learn in different ways so varying activities (at home and in class) increases engagement</a:t>
            </a:r>
          </a:p>
          <a:p>
            <a:pPr>
              <a:lnSpc>
                <a:spcPct val="90000"/>
              </a:lnSpc>
              <a:defRPr/>
            </a:pPr>
            <a:endParaRPr lang="en-US">
              <a:effectLst/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sz="2000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11188" y="116632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 to Basics - DOs</a:t>
            </a: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>
                <a:latin typeface="Calibri" pitchFamily="34" charset="0"/>
              </a:rPr>
              <a:t>Back to Basics – DON’Ts</a:t>
            </a:r>
            <a:r>
              <a:rPr lang="en-GB">
                <a:effectLst/>
              </a:rPr>
              <a:t> </a:t>
            </a:r>
            <a:endParaRPr lang="en-US">
              <a:effectLst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678362"/>
          </a:xfrm>
        </p:spPr>
        <p:txBody>
          <a:bodyPr/>
          <a:lstStyle/>
          <a:p>
            <a:pPr eaLnBrk="1" hangingPunct="1"/>
            <a:r>
              <a:rPr lang="en-GB" b="1">
                <a:latin typeface="Calibri" pitchFamily="34" charset="0"/>
              </a:rPr>
              <a:t>Try to do too much</a:t>
            </a:r>
          </a:p>
          <a:p>
            <a:pPr lvl="1" eaLnBrk="1" hangingPunct="1"/>
            <a:r>
              <a:rPr lang="en-GB">
                <a:latin typeface="Calibri" pitchFamily="34" charset="0"/>
              </a:rPr>
              <a:t>2 activities will probably be enough for a 50-minute session</a:t>
            </a:r>
          </a:p>
          <a:p>
            <a:pPr lvl="1" eaLnBrk="1" hangingPunct="1"/>
            <a:r>
              <a:rPr lang="en-GB">
                <a:latin typeface="Calibri" pitchFamily="34" charset="0"/>
              </a:rPr>
              <a:t>Have 3 or 4 points (or even less) that you want the students to take away from the seminar (= the learning outcomes)</a:t>
            </a:r>
          </a:p>
          <a:p>
            <a:pPr lvl="1" eaLnBrk="1" hangingPunct="1">
              <a:buFontTx/>
              <a:buNone/>
            </a:pPr>
            <a:endParaRPr lang="en-GB">
              <a:latin typeface="Calibri" pitchFamily="34" charset="0"/>
            </a:endParaRPr>
          </a:p>
          <a:p>
            <a:r>
              <a:rPr lang="en-GB" b="1">
                <a:latin typeface="Calibri" pitchFamily="34" charset="0"/>
              </a:rPr>
              <a:t>Rely on students to be ‘active’</a:t>
            </a:r>
          </a:p>
          <a:p>
            <a:pPr lvl="1"/>
            <a:r>
              <a:rPr lang="en-GB">
                <a:latin typeface="Calibri" pitchFamily="34" charset="0"/>
              </a:rPr>
              <a:t>Be prepared with things for the students to do – i.e. have a plan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5">
      <a:dk1>
        <a:srgbClr val="008885"/>
      </a:dk1>
      <a:lt1>
        <a:srgbClr val="FFFFFF"/>
      </a:lt1>
      <a:dk2>
        <a:srgbClr val="007572"/>
      </a:dk2>
      <a:lt2>
        <a:srgbClr val="FFFF99"/>
      </a:lt2>
      <a:accent1>
        <a:srgbClr val="33CCCC"/>
      </a:accent1>
      <a:accent2>
        <a:srgbClr val="6D6FC7"/>
      </a:accent2>
      <a:accent3>
        <a:srgbClr val="AABDBC"/>
      </a:accent3>
      <a:accent4>
        <a:srgbClr val="DADADA"/>
      </a:accent4>
      <a:accent5>
        <a:srgbClr val="ADE2E2"/>
      </a:accent5>
      <a:accent6>
        <a:srgbClr val="6264B4"/>
      </a:accent6>
      <a:hlink>
        <a:srgbClr val="FFFFCC"/>
      </a:hlink>
      <a:folHlink>
        <a:srgbClr val="00FF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Application>Microsoft Office PowerPoint</Application>
  <PresentationFormat>On-screen Show (4:3)</PresentationFormat>
  <Slides>15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Slit</vt:lpstr>
      <vt:lpstr>Small group teaching</vt:lpstr>
      <vt:lpstr>Today</vt:lpstr>
      <vt:lpstr>A starting point – students</vt:lpstr>
      <vt:lpstr>A starting point – teaching</vt:lpstr>
      <vt:lpstr>Activity 1: What is a Seminar? </vt:lpstr>
      <vt:lpstr>My working assumptions - seminars are about…</vt:lpstr>
      <vt:lpstr>Seminars should not (primarily) be</vt:lpstr>
      <vt:lpstr>PowerPoint Presentation</vt:lpstr>
      <vt:lpstr>Back to Basics – DON’Ts </vt:lpstr>
      <vt:lpstr>Activity 2</vt:lpstr>
      <vt:lpstr>Ideas for engaging students </vt:lpstr>
      <vt:lpstr>Ideas for engaging students </vt:lpstr>
      <vt:lpstr>Ideas for engaging students </vt:lpstr>
      <vt:lpstr>Tips</vt:lpstr>
      <vt:lpstr>Points to Ponder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teaching</dc:title>
  <dc:creator>Wood</dc:creator>
  <cp:revision>55</cp:revision>
  <dcterms:created xsi:type="dcterms:W3CDTF">2012-04-07T12:53:11Z</dcterms:created>
  <dcterms:modified xsi:type="dcterms:W3CDTF">2021-07-14T12:10:35Z</dcterms:modified>
</cp:coreProperties>
</file>